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2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21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4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8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5.xml" ContentType="application/vnd.openxmlformats-officedocument.presentationml.notesSlide+xml"/>
  <Override PartName="/ppt/notesMasters/notesMaster1.xml" ContentType="application/vnd.openxmlformats-officedocument.presentationml.notesMaster+xml"/>
  <Override PartName="/ppt/charts/chart1.xml" ContentType="application/vnd.openxmlformats-officedocument.drawingml.char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charts/style1.xml" ContentType="application/vnd.ms-office.chartstyle+xml"/>
  <Override PartName="/ppt/charts/chart2.xml" ContentType="application/vnd.openxmlformats-officedocument.drawingml.chart+xml"/>
  <Override PartName="/ppt/handoutMasters/handoutMaster1.xml" ContentType="application/vnd.openxmlformats-officedocument.presentationml.handoutMaster+xml"/>
  <Override PartName="/ppt/charts/colors1.xml" ContentType="application/vnd.ms-office.chartcolor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charts/style2.xml" ContentType="application/vnd.ms-office.chartstyle+xml"/>
  <Override PartName="/ppt/diagrams/quickStyle1.xml" ContentType="application/vnd.openxmlformats-officedocument.drawingml.diagramStyle+xml"/>
  <Override PartName="/ppt/charts/colors2.xml" ContentType="application/vnd.ms-office.chartcolorstyle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45" r:id="rId2"/>
    <p:sldId id="258" r:id="rId3"/>
    <p:sldId id="431" r:id="rId4"/>
    <p:sldId id="433" r:id="rId5"/>
    <p:sldId id="422" r:id="rId6"/>
    <p:sldId id="439" r:id="rId7"/>
    <p:sldId id="434" r:id="rId8"/>
    <p:sldId id="428" r:id="rId9"/>
    <p:sldId id="437" r:id="rId10"/>
    <p:sldId id="447" r:id="rId11"/>
    <p:sldId id="412" r:id="rId12"/>
    <p:sldId id="444" r:id="rId13"/>
    <p:sldId id="445" r:id="rId14"/>
    <p:sldId id="351" r:id="rId15"/>
    <p:sldId id="391" r:id="rId16"/>
    <p:sldId id="440" r:id="rId17"/>
    <p:sldId id="449" r:id="rId18"/>
    <p:sldId id="425" r:id="rId19"/>
    <p:sldId id="429" r:id="rId20"/>
    <p:sldId id="415" r:id="rId21"/>
    <p:sldId id="448" r:id="rId22"/>
    <p:sldId id="398" r:id="rId23"/>
    <p:sldId id="364" r:id="rId2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ssica Kurilenko" initials="JK" lastIdx="5" clrIdx="0">
    <p:extLst>
      <p:ext uri="{19B8F6BF-5375-455C-9EA6-DF929625EA0E}">
        <p15:presenceInfo xmlns:p15="http://schemas.microsoft.com/office/powerpoint/2012/main" userId="Jessica Kurilenko" providerId="None"/>
      </p:ext>
    </p:extLst>
  </p:cmAuthor>
  <p:cmAuthor id="2" name="Courtney King" initials="CK" lastIdx="2" clrIdx="1">
    <p:extLst>
      <p:ext uri="{19B8F6BF-5375-455C-9EA6-DF929625EA0E}">
        <p15:presenceInfo xmlns:p15="http://schemas.microsoft.com/office/powerpoint/2012/main" userId="Courtney Ki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0000"/>
    <a:srgbClr val="2C4D75"/>
    <a:srgbClr val="4BACC6"/>
    <a:srgbClr val="C0504D"/>
    <a:srgbClr val="9BBB59"/>
    <a:srgbClr val="F9FC8E"/>
    <a:srgbClr val="E6E6E6"/>
    <a:srgbClr val="FFFF53"/>
    <a:srgbClr val="FFFF66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00" autoAdjust="0"/>
    <p:restoredTop sz="89445" autoAdjust="0"/>
  </p:normalViewPr>
  <p:slideViewPr>
    <p:cSldViewPr>
      <p:cViewPr varScale="1">
        <p:scale>
          <a:sx n="73" d="100"/>
          <a:sy n="73" d="100"/>
        </p:scale>
        <p:origin x="528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13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Relationship Id="rId35" Type="http://schemas.openxmlformats.org/officeDocument/2006/relationships/customXml" Target="../customXml/item4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7823798208511879"/>
          <c:y val="0.3779119994729106"/>
          <c:w val="0.59973128293923761"/>
          <c:h val="0.58565520514100977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1E7-4A0D-B0B4-6E06C7590BD6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1E7-4A0D-B0B4-6E06C7590BD6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1E7-4A0D-B0B4-6E06C7590BD6}"/>
              </c:ext>
            </c:extLst>
          </c:dPt>
          <c:dPt>
            <c:idx val="3"/>
            <c:bubble3D val="0"/>
            <c:spPr>
              <a:solidFill>
                <a:schemeClr val="tx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1E7-4A0D-B0B4-6E06C7590BD6}"/>
              </c:ext>
            </c:extLst>
          </c:dPt>
          <c:dPt>
            <c:idx val="4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D1E7-4A0D-B0B4-6E06C7590BD6}"/>
              </c:ext>
            </c:extLst>
          </c:dPt>
          <c:dPt>
            <c:idx val="5"/>
            <c:bubble3D val="0"/>
            <c:spPr>
              <a:solidFill>
                <a:schemeClr val="accent3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D1E7-4A0D-B0B4-6E06C7590BD6}"/>
              </c:ext>
            </c:extLst>
          </c:dPt>
          <c:dPt>
            <c:idx val="6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D1E7-4A0D-B0B4-6E06C7590BD6}"/>
              </c:ext>
            </c:extLst>
          </c:dPt>
          <c:dPt>
            <c:idx val="7"/>
            <c:bubble3D val="0"/>
            <c:spPr>
              <a:solidFill>
                <a:srgbClr val="772C2A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D1E7-4A0D-B0B4-6E06C7590BD6}"/>
              </c:ext>
            </c:extLst>
          </c:dPt>
          <c:dPt>
            <c:idx val="8"/>
            <c:bubble3D val="0"/>
            <c:spPr>
              <a:solidFill>
                <a:schemeClr val="accent6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D1E7-4A0D-B0B4-6E06C7590BD6}"/>
              </c:ext>
            </c:extLst>
          </c:dPt>
          <c:dPt>
            <c:idx val="9"/>
            <c:bubble3D val="0"/>
            <c:spPr>
              <a:solidFill>
                <a:schemeClr val="bg1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D1E7-4A0D-B0B4-6E06C7590BD6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D1E7-4A0D-B0B4-6E06C7590BD6}"/>
              </c:ext>
            </c:extLst>
          </c:dPt>
          <c:dPt>
            <c:idx val="11"/>
            <c:bubble3D val="0"/>
            <c:spPr>
              <a:solidFill>
                <a:schemeClr val="accent1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7-D1E7-4A0D-B0B4-6E06C7590BD6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9-D1E7-4A0D-B0B4-6E06C7590BD6}"/>
              </c:ext>
            </c:extLst>
          </c:dPt>
          <c:dLbls>
            <c:dLbl>
              <c:idx val="0"/>
              <c:layout>
                <c:manualLayout>
                  <c:x val="-0.29868419620092468"/>
                  <c:y val="-0.1009127199755182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1E7-4A0D-B0B4-6E06C7590BD6}"/>
                </c:ext>
              </c:extLst>
            </c:dLbl>
            <c:dLbl>
              <c:idx val="1"/>
              <c:layout>
                <c:manualLayout>
                  <c:x val="-0.1883999745694242"/>
                  <c:y val="-0.1747401622845748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1E7-4A0D-B0B4-6E06C7590BD6}"/>
                </c:ext>
              </c:extLst>
            </c:dLbl>
            <c:dLbl>
              <c:idx val="2"/>
              <c:layout>
                <c:manualLayout>
                  <c:x val="-7.2932544259190046E-2"/>
                  <c:y val="-0.231096056497084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1E7-4A0D-B0B4-6E06C7590BD6}"/>
                </c:ext>
              </c:extLst>
            </c:dLbl>
            <c:dLbl>
              <c:idx val="4"/>
              <c:layout>
                <c:manualLayout>
                  <c:x val="7.9322025131572222E-4"/>
                  <c:y val="-0.2134941859045052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1E7-4A0D-B0B4-6E06C7590BD6}"/>
                </c:ext>
              </c:extLst>
            </c:dLbl>
            <c:dLbl>
              <c:idx val="5"/>
              <c:layout>
                <c:manualLayout>
                  <c:x val="0.1645913372329571"/>
                  <c:y val="-0.2029373116251451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1E7-4A0D-B0B4-6E06C7590BD6}"/>
                </c:ext>
              </c:extLst>
            </c:dLbl>
            <c:dLbl>
              <c:idx val="6"/>
              <c:layout>
                <c:manualLayout>
                  <c:x val="0.15574829805333781"/>
                  <c:y val="-6.891398133934699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1E7-4A0D-B0B4-6E06C7590BD6}"/>
                </c:ext>
              </c:extLst>
            </c:dLbl>
            <c:dLbl>
              <c:idx val="7"/>
              <c:layout>
                <c:manualLayout>
                  <c:x val="0.17095919642606322"/>
                  <c:y val="1.042869442947722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1E7-4A0D-B0B4-6E06C7590BD6}"/>
                </c:ext>
              </c:extLst>
            </c:dLbl>
            <c:dLbl>
              <c:idx val="8"/>
              <c:layout>
                <c:manualLayout>
                  <c:x val="0.17346797918187473"/>
                  <c:y val="0.1103153200358857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1E7-4A0D-B0B4-6E06C7590BD6}"/>
                </c:ext>
              </c:extLst>
            </c:dLbl>
            <c:dLbl>
              <c:idx val="9"/>
              <c:layout>
                <c:manualLayout>
                  <c:x val="-2.7241838581341406E-2"/>
                  <c:y val="0.1258573669053141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1E7-4A0D-B0B4-6E06C7590BD6}"/>
                </c:ext>
              </c:extLst>
            </c:dLbl>
            <c:dLbl>
              <c:idx val="10"/>
              <c:layout>
                <c:manualLayout>
                  <c:x val="-1.405844657647445E-2"/>
                  <c:y val="1.547031951098913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1E7-4A0D-B0B4-6E06C7590BD6}"/>
                </c:ext>
              </c:extLst>
            </c:dLbl>
            <c:dLbl>
              <c:idx val="11"/>
              <c:layout>
                <c:manualLayout>
                  <c:x val="-2.6904796499612964E-2"/>
                  <c:y val="-4.53857040234121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1E7-4A0D-B0B4-6E06C7590BD6}"/>
                </c:ext>
              </c:extLst>
            </c:dLbl>
            <c:dLbl>
              <c:idx val="12"/>
              <c:layout>
                <c:manualLayout>
                  <c:x val="-0.17513749917169175"/>
                  <c:y val="-2.3663885339137471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1E7-4A0D-B0B4-6E06C7590BD6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Sheet1!$B$4:$B$16</c:f>
              <c:strCache>
                <c:ptCount val="13"/>
                <c:pt idx="0">
                  <c:v>General Government</c:v>
                </c:pt>
                <c:pt idx="1">
                  <c:v>Library Board</c:v>
                </c:pt>
                <c:pt idx="2">
                  <c:v>Fire Services</c:v>
                </c:pt>
                <c:pt idx="3">
                  <c:v>Police</c:v>
                </c:pt>
                <c:pt idx="4">
                  <c:v>Indoor Recreation</c:v>
                </c:pt>
                <c:pt idx="5">
                  <c:v>Park Development</c:v>
                </c:pt>
                <c:pt idx="6">
                  <c:v>Public Works and Fleet</c:v>
                </c:pt>
                <c:pt idx="7">
                  <c:v>Parking</c:v>
                </c:pt>
                <c:pt idx="8">
                  <c:v>Transit</c:v>
                </c:pt>
                <c:pt idx="9">
                  <c:v>Roads and Related</c:v>
                </c:pt>
                <c:pt idx="10">
                  <c:v>Sanitary Sewer</c:v>
                </c:pt>
                <c:pt idx="11">
                  <c:v>Storm Sewer &amp; Municipal Drains</c:v>
                </c:pt>
                <c:pt idx="12">
                  <c:v>Water</c:v>
                </c:pt>
              </c:strCache>
            </c:strRef>
          </c:cat>
          <c:val>
            <c:numRef>
              <c:f>Sheet1!$C$4:$C$16</c:f>
              <c:numCache>
                <c:formatCode>"$"#,##0</c:formatCode>
                <c:ptCount val="13"/>
                <c:pt idx="0">
                  <c:v>108</c:v>
                </c:pt>
                <c:pt idx="1">
                  <c:v>141</c:v>
                </c:pt>
                <c:pt idx="2">
                  <c:v>191</c:v>
                </c:pt>
                <c:pt idx="3">
                  <c:v>180</c:v>
                </c:pt>
                <c:pt idx="4">
                  <c:v>652</c:v>
                </c:pt>
                <c:pt idx="5">
                  <c:v>559</c:v>
                </c:pt>
                <c:pt idx="6">
                  <c:v>113</c:v>
                </c:pt>
                <c:pt idx="7">
                  <c:v>102</c:v>
                </c:pt>
                <c:pt idx="8">
                  <c:v>171</c:v>
                </c:pt>
                <c:pt idx="9">
                  <c:v>14713</c:v>
                </c:pt>
                <c:pt idx="10">
                  <c:v>2442</c:v>
                </c:pt>
                <c:pt idx="11">
                  <c:v>7703</c:v>
                </c:pt>
                <c:pt idx="12">
                  <c:v>2130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D1E7-4A0D-B0B4-6E06C7590BD6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7823798208511879"/>
          <c:y val="0.3779119994729106"/>
          <c:w val="0.59973128293923761"/>
          <c:h val="0.58565520514100977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BC5-4824-B21F-BF0D50F619F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BC5-4824-B21F-BF0D50F619F7}"/>
              </c:ext>
            </c:extLst>
          </c:dPt>
          <c:dPt>
            <c:idx val="2"/>
            <c:bubble3D val="0"/>
            <c:spPr>
              <a:solidFill>
                <a:schemeClr val="tx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BC5-4824-B21F-BF0D50F619F7}"/>
              </c:ext>
            </c:extLst>
          </c:dPt>
          <c:dPt>
            <c:idx val="3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BC5-4824-B21F-BF0D50F619F7}"/>
              </c:ext>
            </c:extLst>
          </c:dPt>
          <c:dPt>
            <c:idx val="4"/>
            <c:bubble3D val="0"/>
            <c:spPr>
              <a:solidFill>
                <a:srgbClr val="772C2A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DBC5-4824-B21F-BF0D50F619F7}"/>
              </c:ext>
            </c:extLst>
          </c:dPt>
          <c:dPt>
            <c:idx val="5"/>
            <c:bubble3D val="0"/>
            <c:spPr>
              <a:solidFill>
                <a:schemeClr val="accent6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DBC5-4824-B21F-BF0D50F619F7}"/>
              </c:ext>
            </c:extLst>
          </c:dPt>
          <c:dPt>
            <c:idx val="6"/>
            <c:bubble3D val="0"/>
            <c:spPr>
              <a:solidFill>
                <a:schemeClr val="bg1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DBC5-4824-B21F-BF0D50F619F7}"/>
              </c:ext>
            </c:extLst>
          </c:dPt>
          <c:dPt>
            <c:idx val="7"/>
            <c:bubble3D val="0"/>
            <c:spPr>
              <a:solidFill>
                <a:schemeClr val="accent5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DBC5-4824-B21F-BF0D50F619F7}"/>
              </c:ext>
            </c:extLst>
          </c:dPt>
          <c:dPt>
            <c:idx val="8"/>
            <c:bubble3D val="0"/>
            <c:spPr>
              <a:solidFill>
                <a:schemeClr val="accent1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DBC5-4824-B21F-BF0D50F619F7}"/>
              </c:ext>
            </c:extLst>
          </c:dPt>
          <c:dPt>
            <c:idx val="9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DBC5-4824-B21F-BF0D50F619F7}"/>
              </c:ext>
            </c:extLst>
          </c:dPt>
          <c:dLbls>
            <c:dLbl>
              <c:idx val="0"/>
              <c:layout>
                <c:manualLayout>
                  <c:x val="-0.26829503600878229"/>
                  <c:y val="-0.11019643532526478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9700272479564"/>
                      <c:h val="9.953606242685467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BC5-4824-B21F-BF0D50F619F7}"/>
                </c:ext>
              </c:extLst>
            </c:dLbl>
            <c:dLbl>
              <c:idx val="1"/>
              <c:layout>
                <c:manualLayout>
                  <c:x val="-0.18850808499073857"/>
                  <c:y val="-0.245590764422116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BC5-4824-B21F-BF0D50F619F7}"/>
                </c:ext>
              </c:extLst>
            </c:dLbl>
            <c:dLbl>
              <c:idx val="2"/>
              <c:layout>
                <c:manualLayout>
                  <c:x val="8.3801801293524311E-2"/>
                  <c:y val="-0.2187321413307646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955809679103465"/>
                      <c:h val="8.003480646818714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BC5-4824-B21F-BF0D50F619F7}"/>
                </c:ext>
              </c:extLst>
            </c:dLbl>
            <c:dLbl>
              <c:idx val="3"/>
              <c:layout>
                <c:manualLayout>
                  <c:x val="0.28400895392163161"/>
                  <c:y val="-0.179630187965632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BC5-4824-B21F-BF0D50F619F7}"/>
                </c:ext>
              </c:extLst>
            </c:dLbl>
            <c:dLbl>
              <c:idx val="4"/>
              <c:layout>
                <c:manualLayout>
                  <c:x val="0.31599276248507085"/>
                  <c:y val="-7.811719485913282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BC5-4824-B21F-BF0D50F619F7}"/>
                </c:ext>
              </c:extLst>
            </c:dLbl>
            <c:dLbl>
              <c:idx val="5"/>
              <c:layout>
                <c:manualLayout>
                  <c:x val="0.29651583742767851"/>
                  <c:y val="5.377875859903519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BC5-4824-B21F-BF0D50F619F7}"/>
                </c:ext>
              </c:extLst>
            </c:dLbl>
            <c:dLbl>
              <c:idx val="6"/>
              <c:layout>
                <c:manualLayout>
                  <c:x val="2.6230556330322469E-2"/>
                  <c:y val="0.1743565887877143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BC5-4824-B21F-BF0D50F619F7}"/>
                </c:ext>
              </c:extLst>
            </c:dLbl>
            <c:dLbl>
              <c:idx val="7"/>
              <c:layout>
                <c:manualLayout>
                  <c:x val="-2.9128304203264441E-2"/>
                  <c:y val="2.545268134791855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BC5-4824-B21F-BF0D50F619F7}"/>
                </c:ext>
              </c:extLst>
            </c:dLbl>
            <c:dLbl>
              <c:idx val="8"/>
              <c:layout>
                <c:manualLayout>
                  <c:x val="-3.108126470567201E-4"/>
                  <c:y val="-3.406051972426003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BC5-4824-B21F-BF0D50F619F7}"/>
                </c:ext>
              </c:extLst>
            </c:dLbl>
            <c:dLbl>
              <c:idx val="9"/>
              <c:layout>
                <c:manualLayout>
                  <c:x val="-0.1984030265971522"/>
                  <c:y val="-2.8979819027773815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BC5-4824-B21F-BF0D50F619F7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Sheet1!$B$4:$B$16</c:f>
              <c:strCache>
                <c:ptCount val="10"/>
                <c:pt idx="0">
                  <c:v>General Government</c:v>
                </c:pt>
                <c:pt idx="1">
                  <c:v>Fire Services</c:v>
                </c:pt>
                <c:pt idx="2">
                  <c:v>Police</c:v>
                </c:pt>
                <c:pt idx="3">
                  <c:v>Public Works and Fleet</c:v>
                </c:pt>
                <c:pt idx="4">
                  <c:v>Parking</c:v>
                </c:pt>
                <c:pt idx="5">
                  <c:v>Transit</c:v>
                </c:pt>
                <c:pt idx="6">
                  <c:v>Roads and Related</c:v>
                </c:pt>
                <c:pt idx="7">
                  <c:v>Sanitary Sewer</c:v>
                </c:pt>
                <c:pt idx="8">
                  <c:v>Storm Sewer &amp; Municipal Drains</c:v>
                </c:pt>
                <c:pt idx="9">
                  <c:v>Water</c:v>
                </c:pt>
              </c:strCache>
              <c:extLst/>
            </c:strRef>
          </c:cat>
          <c:val>
            <c:numRef>
              <c:f>Sheet1!$J$4:$J$16</c:f>
              <c:numCache>
                <c:formatCode>0.00%</c:formatCode>
                <c:ptCount val="10"/>
                <c:pt idx="0">
                  <c:v>2.8803917332757248E-3</c:v>
                </c:pt>
                <c:pt idx="1">
                  <c:v>4.5366169799092668E-3</c:v>
                </c:pt>
                <c:pt idx="2">
                  <c:v>4.5366169799092668E-3</c:v>
                </c:pt>
                <c:pt idx="3">
                  <c:v>2.8803917332757248E-3</c:v>
                </c:pt>
                <c:pt idx="4">
                  <c:v>2.5203427666162593E-3</c:v>
                </c:pt>
                <c:pt idx="5">
                  <c:v>4.1045582199179071E-3</c:v>
                </c:pt>
                <c:pt idx="6">
                  <c:v>0.53488874486930216</c:v>
                </c:pt>
                <c:pt idx="7">
                  <c:v>8.8500036004896643E-2</c:v>
                </c:pt>
                <c:pt idx="8">
                  <c:v>0.2793979981277453</c:v>
                </c:pt>
                <c:pt idx="9">
                  <c:v>7.5754302585151562E-2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14-DBC5-4824-B21F-BF0D50F619F7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729896-23E0-4501-B703-63EE72E8585E}" type="doc">
      <dgm:prSet loTypeId="urn:microsoft.com/office/officeart/2005/8/layout/lProcess3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B1E0AC2E-6596-4D97-868D-4D4442F7B787}">
      <dgm:prSet phldrT="[Text]" custT="1"/>
      <dgm:spPr/>
      <dgm:t>
        <a:bodyPr/>
        <a:lstStyle/>
        <a:p>
          <a:r>
            <a:rPr lang="en-US" sz="1600" dirty="0" smtClean="0">
              <a:latin typeface="Century Gothic" panose="020B0502020202020204" pitchFamily="34" charset="0"/>
            </a:rPr>
            <a:t>Summer 2019</a:t>
          </a:r>
          <a:endParaRPr lang="en-US" sz="1600" dirty="0">
            <a:latin typeface="Century Gothic" panose="020B0502020202020204" pitchFamily="34" charset="0"/>
          </a:endParaRPr>
        </a:p>
      </dgm:t>
    </dgm:pt>
    <dgm:pt modelId="{4987AAF3-32A4-4B35-B3E6-D70633F1DAB0}" type="parTrans" cxnId="{6AD19C70-B8CC-4A9B-A219-B1635E7D00B4}">
      <dgm:prSet/>
      <dgm:spPr/>
      <dgm:t>
        <a:bodyPr/>
        <a:lstStyle/>
        <a:p>
          <a:endParaRPr lang="en-US" sz="2400">
            <a:latin typeface="Century Gothic" panose="020B0502020202020204" pitchFamily="34" charset="0"/>
          </a:endParaRPr>
        </a:p>
      </dgm:t>
    </dgm:pt>
    <dgm:pt modelId="{71818A51-9EAC-4EE4-8AD8-D1F85691FE6B}" type="sibTrans" cxnId="{6AD19C70-B8CC-4A9B-A219-B1635E7D00B4}">
      <dgm:prSet/>
      <dgm:spPr/>
      <dgm:t>
        <a:bodyPr/>
        <a:lstStyle/>
        <a:p>
          <a:endParaRPr lang="en-US" sz="2400">
            <a:latin typeface="Century Gothic" panose="020B0502020202020204" pitchFamily="34" charset="0"/>
          </a:endParaRPr>
        </a:p>
      </dgm:t>
    </dgm:pt>
    <dgm:pt modelId="{E714331A-DB1B-4FB8-9981-071553E39CB2}">
      <dgm:prSet phldrT="[Text]" custT="1"/>
      <dgm:spPr/>
      <dgm:t>
        <a:bodyPr/>
        <a:lstStyle/>
        <a:p>
          <a:r>
            <a:rPr lang="en-US" sz="1600" dirty="0" smtClean="0">
              <a:latin typeface="Century Gothic" panose="020B0502020202020204" pitchFamily="34" charset="0"/>
            </a:rPr>
            <a:t>October 2019</a:t>
          </a:r>
          <a:endParaRPr lang="en-US" sz="1600" dirty="0">
            <a:latin typeface="Century Gothic" panose="020B0502020202020204" pitchFamily="34" charset="0"/>
          </a:endParaRPr>
        </a:p>
      </dgm:t>
    </dgm:pt>
    <dgm:pt modelId="{8F899192-3531-4BA4-9BD7-7ED57469A897}" type="parTrans" cxnId="{B15B1B54-C08F-484F-B4A8-A4AA6F405B89}">
      <dgm:prSet/>
      <dgm:spPr/>
      <dgm:t>
        <a:bodyPr/>
        <a:lstStyle/>
        <a:p>
          <a:endParaRPr lang="en-US" sz="2400">
            <a:latin typeface="Century Gothic" panose="020B0502020202020204" pitchFamily="34" charset="0"/>
          </a:endParaRPr>
        </a:p>
      </dgm:t>
    </dgm:pt>
    <dgm:pt modelId="{D77466B2-BB08-4781-B8BA-6BCD4EB4EF47}" type="sibTrans" cxnId="{B15B1B54-C08F-484F-B4A8-A4AA6F405B89}">
      <dgm:prSet/>
      <dgm:spPr/>
      <dgm:t>
        <a:bodyPr/>
        <a:lstStyle/>
        <a:p>
          <a:endParaRPr lang="en-US" sz="2400">
            <a:latin typeface="Century Gothic" panose="020B0502020202020204" pitchFamily="34" charset="0"/>
          </a:endParaRPr>
        </a:p>
      </dgm:t>
    </dgm:pt>
    <dgm:pt modelId="{0D507559-2CF7-4A76-B6A0-4256EE7A3098}">
      <dgm:prSet phldrT="[Text]" custT="1"/>
      <dgm:spPr/>
      <dgm:t>
        <a:bodyPr/>
        <a:lstStyle/>
        <a:p>
          <a:r>
            <a:rPr lang="en-US" sz="1200" b="0" dirty="0" smtClean="0">
              <a:latin typeface="Century Gothic" panose="020B0502020202020204" pitchFamily="34" charset="0"/>
            </a:rPr>
            <a:t>Staff Kick-off Meetings</a:t>
          </a:r>
        </a:p>
      </dgm:t>
    </dgm:pt>
    <dgm:pt modelId="{D1D75132-588E-49FB-97F9-BBA96E114213}" type="sibTrans" cxnId="{367EC9AA-4654-44FC-B7D6-1166361E0251}">
      <dgm:prSet/>
      <dgm:spPr/>
      <dgm:t>
        <a:bodyPr/>
        <a:lstStyle/>
        <a:p>
          <a:endParaRPr lang="en-US" sz="2400">
            <a:latin typeface="Century Gothic" panose="020B0502020202020204" pitchFamily="34" charset="0"/>
          </a:endParaRPr>
        </a:p>
      </dgm:t>
    </dgm:pt>
    <dgm:pt modelId="{ECEB64A7-94AD-4323-BDF9-81C3FDB7646F}" type="parTrans" cxnId="{367EC9AA-4654-44FC-B7D6-1166361E0251}">
      <dgm:prSet/>
      <dgm:spPr/>
      <dgm:t>
        <a:bodyPr/>
        <a:lstStyle/>
        <a:p>
          <a:endParaRPr lang="en-US" sz="2400">
            <a:latin typeface="Century Gothic" panose="020B0502020202020204" pitchFamily="34" charset="0"/>
          </a:endParaRPr>
        </a:p>
      </dgm:t>
    </dgm:pt>
    <dgm:pt modelId="{8731128D-DF5A-41D5-BBB5-D4D14C299931}">
      <dgm:prSet phldrT="[Text]" custT="1"/>
      <dgm:spPr/>
      <dgm:t>
        <a:bodyPr/>
        <a:lstStyle/>
        <a:p>
          <a:r>
            <a:rPr lang="en-US" sz="1200" b="0" dirty="0" smtClean="0">
              <a:latin typeface="Century Gothic" panose="020B0502020202020204" pitchFamily="34" charset="0"/>
            </a:rPr>
            <a:t>Finalize Development Forecasts</a:t>
          </a:r>
          <a:endParaRPr lang="en-US" sz="1200" b="0" dirty="0">
            <a:latin typeface="Century Gothic" panose="020B0502020202020204" pitchFamily="34" charset="0"/>
          </a:endParaRPr>
        </a:p>
      </dgm:t>
    </dgm:pt>
    <dgm:pt modelId="{3AACF6C6-1874-45BC-8112-D7F0502E8E7E}" type="parTrans" cxnId="{F7B373EB-2ED4-4570-B5E9-19D99AA53308}">
      <dgm:prSet/>
      <dgm:spPr/>
      <dgm:t>
        <a:bodyPr/>
        <a:lstStyle/>
        <a:p>
          <a:endParaRPr lang="en-US">
            <a:latin typeface="Century Gothic" panose="020B0502020202020204" pitchFamily="34" charset="0"/>
          </a:endParaRPr>
        </a:p>
      </dgm:t>
    </dgm:pt>
    <dgm:pt modelId="{BD849B61-F348-4AF3-86D0-6E8BDBC764BC}" type="sibTrans" cxnId="{F7B373EB-2ED4-4570-B5E9-19D99AA53308}">
      <dgm:prSet/>
      <dgm:spPr/>
      <dgm:t>
        <a:bodyPr/>
        <a:lstStyle/>
        <a:p>
          <a:endParaRPr lang="en-US">
            <a:latin typeface="Century Gothic" panose="020B0502020202020204" pitchFamily="34" charset="0"/>
          </a:endParaRPr>
        </a:p>
      </dgm:t>
    </dgm:pt>
    <dgm:pt modelId="{679A6FAF-E840-4BF8-A755-51BE4636EEA9}">
      <dgm:prSet phldrT="[Text]" custT="1"/>
      <dgm:spPr/>
      <dgm:t>
        <a:bodyPr/>
        <a:lstStyle/>
        <a:p>
          <a:r>
            <a:rPr lang="en-US" sz="1600" dirty="0" smtClean="0">
              <a:latin typeface="Century Gothic" panose="020B0502020202020204" pitchFamily="34" charset="0"/>
            </a:rPr>
            <a:t>September 2019</a:t>
          </a:r>
        </a:p>
      </dgm:t>
    </dgm:pt>
    <dgm:pt modelId="{5FE15FC6-A831-4722-B7F5-39CF9AA9FA08}" type="sibTrans" cxnId="{44C0E0D7-8B78-454C-A679-6F6E18E062A3}">
      <dgm:prSet/>
      <dgm:spPr/>
      <dgm:t>
        <a:bodyPr/>
        <a:lstStyle/>
        <a:p>
          <a:endParaRPr lang="en-US" sz="2400">
            <a:latin typeface="Century Gothic" panose="020B0502020202020204" pitchFamily="34" charset="0"/>
          </a:endParaRPr>
        </a:p>
      </dgm:t>
    </dgm:pt>
    <dgm:pt modelId="{C8448E8D-2BC6-486C-AFE7-4352C772AAD4}" type="parTrans" cxnId="{44C0E0D7-8B78-454C-A679-6F6E18E062A3}">
      <dgm:prSet/>
      <dgm:spPr/>
      <dgm:t>
        <a:bodyPr/>
        <a:lstStyle/>
        <a:p>
          <a:endParaRPr lang="en-US" sz="2400">
            <a:latin typeface="Century Gothic" panose="020B0502020202020204" pitchFamily="34" charset="0"/>
          </a:endParaRPr>
        </a:p>
      </dgm:t>
    </dgm:pt>
    <dgm:pt modelId="{605170AC-C852-4062-BA1B-9B361A26A06D}">
      <dgm:prSet phldrT="[Text]" custT="1"/>
      <dgm:spPr/>
      <dgm:t>
        <a:bodyPr/>
        <a:lstStyle/>
        <a:p>
          <a:r>
            <a:rPr lang="en-US" sz="1600" dirty="0" smtClean="0">
              <a:latin typeface="Century Gothic" panose="020B0502020202020204" pitchFamily="34" charset="0"/>
            </a:rPr>
            <a:t>Nov. – Dec. 2019</a:t>
          </a:r>
          <a:endParaRPr lang="en-US" sz="1600" dirty="0">
            <a:latin typeface="Century Gothic" panose="020B0502020202020204" pitchFamily="34" charset="0"/>
          </a:endParaRPr>
        </a:p>
      </dgm:t>
    </dgm:pt>
    <dgm:pt modelId="{24B67297-BAAD-4FC7-967A-23A14B4BBAE6}" type="sibTrans" cxnId="{295B7C15-6681-463A-8C70-CF37B7A3B1FD}">
      <dgm:prSet/>
      <dgm:spPr/>
      <dgm:t>
        <a:bodyPr/>
        <a:lstStyle/>
        <a:p>
          <a:endParaRPr lang="en-US" sz="2400">
            <a:latin typeface="Century Gothic" panose="020B0502020202020204" pitchFamily="34" charset="0"/>
          </a:endParaRPr>
        </a:p>
      </dgm:t>
    </dgm:pt>
    <dgm:pt modelId="{3201692B-EF06-45EC-AE24-3C2423317449}" type="parTrans" cxnId="{295B7C15-6681-463A-8C70-CF37B7A3B1FD}">
      <dgm:prSet/>
      <dgm:spPr/>
      <dgm:t>
        <a:bodyPr/>
        <a:lstStyle/>
        <a:p>
          <a:endParaRPr lang="en-US" sz="2400">
            <a:latin typeface="Century Gothic" panose="020B0502020202020204" pitchFamily="34" charset="0"/>
          </a:endParaRPr>
        </a:p>
      </dgm:t>
    </dgm:pt>
    <dgm:pt modelId="{5F18B281-799E-480A-8E7F-C2B11B02E529}">
      <dgm:prSet phldrT="[Text]" custT="1"/>
      <dgm:spPr/>
      <dgm:t>
        <a:bodyPr/>
        <a:lstStyle/>
        <a:p>
          <a:r>
            <a:rPr lang="en-US" sz="1600" b="0" dirty="0" smtClean="0">
              <a:latin typeface="Century Gothic" panose="020B0502020202020204" pitchFamily="34" charset="0"/>
            </a:rPr>
            <a:t>Jan. – Feb. 2020</a:t>
          </a:r>
          <a:endParaRPr lang="en-US" sz="1600" b="0" dirty="0">
            <a:latin typeface="Century Gothic" panose="020B0502020202020204" pitchFamily="34" charset="0"/>
          </a:endParaRPr>
        </a:p>
      </dgm:t>
    </dgm:pt>
    <dgm:pt modelId="{B4B274CC-12DE-4201-9BE0-781CFC0A2850}" type="parTrans" cxnId="{603A8001-177C-4727-8D55-A049D341AFD1}">
      <dgm:prSet/>
      <dgm:spPr/>
      <dgm:t>
        <a:bodyPr/>
        <a:lstStyle/>
        <a:p>
          <a:endParaRPr lang="en-US"/>
        </a:p>
      </dgm:t>
    </dgm:pt>
    <dgm:pt modelId="{124007CF-2BE2-42D3-B00E-0936BFC58114}" type="sibTrans" cxnId="{603A8001-177C-4727-8D55-A049D341AFD1}">
      <dgm:prSet/>
      <dgm:spPr/>
      <dgm:t>
        <a:bodyPr/>
        <a:lstStyle/>
        <a:p>
          <a:endParaRPr lang="en-US"/>
        </a:p>
      </dgm:t>
    </dgm:pt>
    <dgm:pt modelId="{DDAA44F9-5049-4E4F-B06C-1015E6402685}">
      <dgm:prSet phldrT="[Text]" custT="1"/>
      <dgm:spPr/>
      <dgm:t>
        <a:bodyPr/>
        <a:lstStyle/>
        <a:p>
          <a:r>
            <a:rPr lang="en-US" sz="1200" dirty="0" smtClean="0">
              <a:latin typeface="Century Gothic" panose="020B0502020202020204" pitchFamily="34" charset="0"/>
            </a:rPr>
            <a:t>Preliminary Service Level Analysis</a:t>
          </a:r>
          <a:endParaRPr lang="en-US" sz="1200" b="0" dirty="0" smtClean="0">
            <a:latin typeface="Century Gothic" panose="020B0502020202020204" pitchFamily="34" charset="0"/>
          </a:endParaRPr>
        </a:p>
      </dgm:t>
    </dgm:pt>
    <dgm:pt modelId="{C37F545A-2638-46BA-8016-98F62D70C741}" type="parTrans" cxnId="{08EBEBB5-C980-4C0B-AE73-E2C62BB48643}">
      <dgm:prSet/>
      <dgm:spPr/>
      <dgm:t>
        <a:bodyPr/>
        <a:lstStyle/>
        <a:p>
          <a:endParaRPr lang="en-US"/>
        </a:p>
      </dgm:t>
    </dgm:pt>
    <dgm:pt modelId="{C8C502A1-C630-4F90-A391-C323E78D9709}" type="sibTrans" cxnId="{08EBEBB5-C980-4C0B-AE73-E2C62BB48643}">
      <dgm:prSet/>
      <dgm:spPr/>
      <dgm:t>
        <a:bodyPr/>
        <a:lstStyle/>
        <a:p>
          <a:endParaRPr lang="en-US"/>
        </a:p>
      </dgm:t>
    </dgm:pt>
    <dgm:pt modelId="{845C0EAE-66D4-4E37-A854-45641CDB1930}">
      <dgm:prSet phldrT="[Text]" custT="1"/>
      <dgm:spPr/>
      <dgm:t>
        <a:bodyPr/>
        <a:lstStyle/>
        <a:p>
          <a:r>
            <a:rPr lang="en-US" sz="1200" b="0" dirty="0" smtClean="0">
              <a:latin typeface="Century Gothic" panose="020B0502020202020204" pitchFamily="34" charset="0"/>
            </a:rPr>
            <a:t>Individual Department Meetings</a:t>
          </a:r>
        </a:p>
      </dgm:t>
    </dgm:pt>
    <dgm:pt modelId="{ADE80A60-624C-40E6-A158-688894E151B5}" type="parTrans" cxnId="{96A31E11-D3F4-4556-B562-BAFEEC5D3FD1}">
      <dgm:prSet/>
      <dgm:spPr/>
      <dgm:t>
        <a:bodyPr/>
        <a:lstStyle/>
        <a:p>
          <a:endParaRPr lang="en-US"/>
        </a:p>
      </dgm:t>
    </dgm:pt>
    <dgm:pt modelId="{B73A1AC6-53C6-4A8F-A3BB-4114DF97D849}" type="sibTrans" cxnId="{96A31E11-D3F4-4556-B562-BAFEEC5D3FD1}">
      <dgm:prSet/>
      <dgm:spPr/>
      <dgm:t>
        <a:bodyPr/>
        <a:lstStyle/>
        <a:p>
          <a:endParaRPr lang="en-US"/>
        </a:p>
      </dgm:t>
    </dgm:pt>
    <dgm:pt modelId="{BF1B0AA1-B098-4B51-8415-96F8EE01FF4B}">
      <dgm:prSet phldrT="[Text]" custT="1"/>
      <dgm:spPr/>
      <dgm:t>
        <a:bodyPr/>
        <a:lstStyle/>
        <a:p>
          <a:r>
            <a:rPr lang="en-US" sz="1200" b="1" dirty="0" smtClean="0">
              <a:latin typeface="Century Gothic" panose="020B0502020202020204" pitchFamily="34" charset="0"/>
            </a:rPr>
            <a:t>Task Force Meeting #1: Project Introduction</a:t>
          </a:r>
        </a:p>
      </dgm:t>
    </dgm:pt>
    <dgm:pt modelId="{0590AED0-7CCC-40E5-AC64-5490005E9ADE}" type="parTrans" cxnId="{902E1664-7EDD-4841-8209-613BDB6CBC42}">
      <dgm:prSet/>
      <dgm:spPr/>
      <dgm:t>
        <a:bodyPr/>
        <a:lstStyle/>
        <a:p>
          <a:endParaRPr lang="en-US"/>
        </a:p>
      </dgm:t>
    </dgm:pt>
    <dgm:pt modelId="{179F2D7A-1887-4432-B9F3-DDAF63630950}" type="sibTrans" cxnId="{902E1664-7EDD-4841-8209-613BDB6CBC42}">
      <dgm:prSet/>
      <dgm:spPr/>
      <dgm:t>
        <a:bodyPr/>
        <a:lstStyle/>
        <a:p>
          <a:endParaRPr lang="en-US"/>
        </a:p>
      </dgm:t>
    </dgm:pt>
    <dgm:pt modelId="{B83956E6-A28F-4526-83C2-C6733C6D0844}">
      <dgm:prSet phldrT="[Text]" custT="1"/>
      <dgm:spPr/>
      <dgm:t>
        <a:bodyPr/>
        <a:lstStyle/>
        <a:p>
          <a:r>
            <a:rPr lang="en-US" sz="1600" b="0" dirty="0" smtClean="0">
              <a:latin typeface="Century Gothic" panose="020B0502020202020204" pitchFamily="34" charset="0"/>
            </a:rPr>
            <a:t>Mar. – Apr.</a:t>
          </a:r>
        </a:p>
        <a:p>
          <a:r>
            <a:rPr lang="en-US" sz="1600" b="0" dirty="0" smtClean="0">
              <a:latin typeface="Century Gothic" panose="020B0502020202020204" pitchFamily="34" charset="0"/>
            </a:rPr>
            <a:t>2020</a:t>
          </a:r>
          <a:endParaRPr lang="en-US" sz="1600" b="0" dirty="0">
            <a:latin typeface="Century Gothic" panose="020B0502020202020204" pitchFamily="34" charset="0"/>
          </a:endParaRPr>
        </a:p>
      </dgm:t>
    </dgm:pt>
    <dgm:pt modelId="{266C9CC0-5AD8-482D-8C20-BD16D25782FD}" type="parTrans" cxnId="{F166E7F2-E27A-433F-9B22-FF507A64B85F}">
      <dgm:prSet/>
      <dgm:spPr/>
      <dgm:t>
        <a:bodyPr/>
        <a:lstStyle/>
        <a:p>
          <a:endParaRPr lang="en-US"/>
        </a:p>
      </dgm:t>
    </dgm:pt>
    <dgm:pt modelId="{4F99B1C0-DC43-41A9-A03A-4A5DE3D68F56}" type="sibTrans" cxnId="{F166E7F2-E27A-433F-9B22-FF507A64B85F}">
      <dgm:prSet/>
      <dgm:spPr/>
      <dgm:t>
        <a:bodyPr/>
        <a:lstStyle/>
        <a:p>
          <a:endParaRPr lang="en-US"/>
        </a:p>
      </dgm:t>
    </dgm:pt>
    <dgm:pt modelId="{6FA7C87C-055F-4C4C-AC38-F5E1852BFDDF}">
      <dgm:prSet phldrT="[Text]" custT="1"/>
      <dgm:spPr/>
      <dgm:t>
        <a:bodyPr/>
        <a:lstStyle/>
        <a:p>
          <a:r>
            <a:rPr lang="en-US" sz="1200" b="0" dirty="0" smtClean="0">
              <a:latin typeface="Century Gothic" panose="020B0502020202020204" pitchFamily="34" charset="0"/>
            </a:rPr>
            <a:t>Respond to Written Submissions</a:t>
          </a:r>
          <a:endParaRPr lang="en-US" sz="1200" b="0" dirty="0">
            <a:latin typeface="Century Gothic" panose="020B0502020202020204" pitchFamily="34" charset="0"/>
          </a:endParaRPr>
        </a:p>
      </dgm:t>
    </dgm:pt>
    <dgm:pt modelId="{0EB9D4DD-6B96-4831-B8FC-25EE9CB0A7EB}" type="parTrans" cxnId="{DF93FF3C-33CE-4FBE-99C9-CA8624AEF018}">
      <dgm:prSet/>
      <dgm:spPr/>
      <dgm:t>
        <a:bodyPr/>
        <a:lstStyle/>
        <a:p>
          <a:endParaRPr lang="en-US"/>
        </a:p>
      </dgm:t>
    </dgm:pt>
    <dgm:pt modelId="{D1A77E28-1F90-4789-8413-C3593615E39C}" type="sibTrans" cxnId="{DF93FF3C-33CE-4FBE-99C9-CA8624AEF018}">
      <dgm:prSet/>
      <dgm:spPr/>
      <dgm:t>
        <a:bodyPr/>
        <a:lstStyle/>
        <a:p>
          <a:endParaRPr lang="en-US"/>
        </a:p>
      </dgm:t>
    </dgm:pt>
    <dgm:pt modelId="{8AA5ACEE-70F6-4593-B6B2-C6E9CA0C5891}">
      <dgm:prSet phldrT="[Text]" custT="1"/>
      <dgm:spPr/>
      <dgm:t>
        <a:bodyPr/>
        <a:lstStyle/>
        <a:p>
          <a:r>
            <a:rPr lang="en-US" sz="1200" b="0" dirty="0" smtClean="0">
              <a:latin typeface="Century Gothic" panose="020B0502020202020204" pitchFamily="34" charset="0"/>
            </a:rPr>
            <a:t>Council Passage of DC By-law</a:t>
          </a:r>
          <a:endParaRPr lang="en-US" sz="1200" b="0" dirty="0">
            <a:latin typeface="Century Gothic" panose="020B0502020202020204" pitchFamily="34" charset="0"/>
          </a:endParaRPr>
        </a:p>
      </dgm:t>
    </dgm:pt>
    <dgm:pt modelId="{71588090-6B72-42C4-A899-BCDA66C5A2B3}" type="parTrans" cxnId="{D1A5674F-C846-472E-9A11-A89CF0F4EE6D}">
      <dgm:prSet/>
      <dgm:spPr/>
      <dgm:t>
        <a:bodyPr/>
        <a:lstStyle/>
        <a:p>
          <a:endParaRPr lang="en-US"/>
        </a:p>
      </dgm:t>
    </dgm:pt>
    <dgm:pt modelId="{A893B5E1-C5F5-4B03-B3E0-2CD4ED8B2E2C}" type="sibTrans" cxnId="{D1A5674F-C846-472E-9A11-A89CF0F4EE6D}">
      <dgm:prSet/>
      <dgm:spPr/>
      <dgm:t>
        <a:bodyPr/>
        <a:lstStyle/>
        <a:p>
          <a:endParaRPr lang="en-US"/>
        </a:p>
      </dgm:t>
    </dgm:pt>
    <dgm:pt modelId="{80481522-50B3-446E-8F67-4F0EAC4F3BF0}">
      <dgm:prSet phldrT="[Text]" custT="1"/>
      <dgm:spPr/>
      <dgm:t>
        <a:bodyPr/>
        <a:lstStyle/>
        <a:p>
          <a:r>
            <a:rPr lang="en-US" sz="1200" b="0" dirty="0" smtClean="0">
              <a:latin typeface="Century Gothic" panose="020B0502020202020204" pitchFamily="34" charset="0"/>
            </a:rPr>
            <a:t>Preliminary Development Forecasts</a:t>
          </a:r>
          <a:endParaRPr lang="en-US" sz="1200" b="1" dirty="0" smtClean="0">
            <a:latin typeface="Century Gothic" panose="020B0502020202020204" pitchFamily="34" charset="0"/>
          </a:endParaRPr>
        </a:p>
      </dgm:t>
    </dgm:pt>
    <dgm:pt modelId="{3325C1E1-670E-408D-8D77-A8DB548B37D7}" type="parTrans" cxnId="{F4CEDC9C-CDE9-463F-B1CD-DB5F695671B4}">
      <dgm:prSet/>
      <dgm:spPr/>
      <dgm:t>
        <a:bodyPr/>
        <a:lstStyle/>
        <a:p>
          <a:endParaRPr lang="en-US"/>
        </a:p>
      </dgm:t>
    </dgm:pt>
    <dgm:pt modelId="{9013C38F-7983-4AFB-ABA0-BBB35F0C1F5D}" type="sibTrans" cxnId="{F4CEDC9C-CDE9-463F-B1CD-DB5F695671B4}">
      <dgm:prSet/>
      <dgm:spPr/>
      <dgm:t>
        <a:bodyPr/>
        <a:lstStyle/>
        <a:p>
          <a:endParaRPr lang="en-US"/>
        </a:p>
      </dgm:t>
    </dgm:pt>
    <dgm:pt modelId="{BBE01B1B-02B5-4B8F-8347-92755DDC1F09}">
      <dgm:prSet phldrT="[Text]" custT="1"/>
      <dgm:spPr/>
      <dgm:t>
        <a:bodyPr/>
        <a:lstStyle/>
        <a:p>
          <a:r>
            <a:rPr lang="en-US" sz="1200" dirty="0" smtClean="0">
              <a:latin typeface="Century Gothic" panose="020B0502020202020204" pitchFamily="34" charset="0"/>
            </a:rPr>
            <a:t>Background Review &amp; Info Requests</a:t>
          </a:r>
          <a:endParaRPr lang="en-US" sz="1200" dirty="0">
            <a:latin typeface="Century Gothic" panose="020B0502020202020204" pitchFamily="34" charset="0"/>
          </a:endParaRPr>
        </a:p>
      </dgm:t>
    </dgm:pt>
    <dgm:pt modelId="{6142EB80-013F-4961-B6B6-899990E69214}" type="sibTrans" cxnId="{38674740-1518-418E-B96F-8492A78E3E6B}">
      <dgm:prSet/>
      <dgm:spPr/>
      <dgm:t>
        <a:bodyPr/>
        <a:lstStyle/>
        <a:p>
          <a:endParaRPr lang="en-US" sz="2400">
            <a:latin typeface="Century Gothic" panose="020B0502020202020204" pitchFamily="34" charset="0"/>
          </a:endParaRPr>
        </a:p>
      </dgm:t>
    </dgm:pt>
    <dgm:pt modelId="{37ECBC8B-DC3C-4984-9F1B-EF07B7A1EAF6}" type="parTrans" cxnId="{38674740-1518-418E-B96F-8492A78E3E6B}">
      <dgm:prSet/>
      <dgm:spPr/>
      <dgm:t>
        <a:bodyPr/>
        <a:lstStyle/>
        <a:p>
          <a:endParaRPr lang="en-US" sz="2400">
            <a:latin typeface="Century Gothic" panose="020B0502020202020204" pitchFamily="34" charset="0"/>
          </a:endParaRPr>
        </a:p>
      </dgm:t>
    </dgm:pt>
    <dgm:pt modelId="{8F0D5E80-FBF2-4B49-A085-1DAC2440C584}">
      <dgm:prSet phldrT="[Text]" custT="1"/>
      <dgm:spPr/>
      <dgm:t>
        <a:bodyPr/>
        <a:lstStyle/>
        <a:p>
          <a:r>
            <a:rPr lang="en-US" sz="1200" b="0" dirty="0" smtClean="0">
              <a:latin typeface="Century Gothic" panose="020B0502020202020204" pitchFamily="34" charset="0"/>
            </a:rPr>
            <a:t>Finalize Service Level Analysis</a:t>
          </a:r>
          <a:endParaRPr lang="en-US" sz="1200" b="0" dirty="0">
            <a:latin typeface="Century Gothic" panose="020B0502020202020204" pitchFamily="34" charset="0"/>
          </a:endParaRPr>
        </a:p>
      </dgm:t>
    </dgm:pt>
    <dgm:pt modelId="{7D344307-2710-472D-B596-57EFB3ED8714}" type="parTrans" cxnId="{0D482E17-AD5B-4060-996D-B06CC38188E4}">
      <dgm:prSet/>
      <dgm:spPr/>
      <dgm:t>
        <a:bodyPr/>
        <a:lstStyle/>
        <a:p>
          <a:endParaRPr lang="en-US"/>
        </a:p>
      </dgm:t>
    </dgm:pt>
    <dgm:pt modelId="{0F35C286-D734-453A-BC03-DBCF26069411}" type="sibTrans" cxnId="{0D482E17-AD5B-4060-996D-B06CC38188E4}">
      <dgm:prSet/>
      <dgm:spPr/>
      <dgm:t>
        <a:bodyPr/>
        <a:lstStyle/>
        <a:p>
          <a:endParaRPr lang="en-US"/>
        </a:p>
      </dgm:t>
    </dgm:pt>
    <dgm:pt modelId="{07180F2B-231B-460B-89FE-3128CF387BD5}">
      <dgm:prSet phldrT="[Text]" custT="1"/>
      <dgm:spPr/>
      <dgm:t>
        <a:bodyPr/>
        <a:lstStyle/>
        <a:p>
          <a:r>
            <a:rPr lang="en-US" sz="1200" b="0" dirty="0" smtClean="0">
              <a:latin typeface="Century Gothic" panose="020B0502020202020204" pitchFamily="34" charset="0"/>
            </a:rPr>
            <a:t>Complete Draft Capital Programs</a:t>
          </a:r>
          <a:endParaRPr lang="en-US" sz="1200" b="0" dirty="0">
            <a:latin typeface="Century Gothic" panose="020B0502020202020204" pitchFamily="34" charset="0"/>
          </a:endParaRPr>
        </a:p>
      </dgm:t>
    </dgm:pt>
    <dgm:pt modelId="{7C20CED5-DE39-4F80-90F4-FAB464C8BA84}" type="parTrans" cxnId="{3CD82FF1-9CC3-4679-8CD0-5FA36326442E}">
      <dgm:prSet/>
      <dgm:spPr/>
      <dgm:t>
        <a:bodyPr/>
        <a:lstStyle/>
        <a:p>
          <a:endParaRPr lang="en-US"/>
        </a:p>
      </dgm:t>
    </dgm:pt>
    <dgm:pt modelId="{2568F31A-D171-437C-A867-E18D6EF24E7A}" type="sibTrans" cxnId="{3CD82FF1-9CC3-4679-8CD0-5FA36326442E}">
      <dgm:prSet/>
      <dgm:spPr/>
      <dgm:t>
        <a:bodyPr/>
        <a:lstStyle/>
        <a:p>
          <a:endParaRPr lang="en-US"/>
        </a:p>
      </dgm:t>
    </dgm:pt>
    <dgm:pt modelId="{01D4388A-BC69-4B18-94B5-FCB7F893342C}">
      <dgm:prSet phldrT="[Text]" custT="1"/>
      <dgm:spPr/>
      <dgm:t>
        <a:bodyPr/>
        <a:lstStyle/>
        <a:p>
          <a:r>
            <a:rPr lang="en-US" sz="1200" b="1" dirty="0" smtClean="0">
              <a:latin typeface="Century Gothic" panose="020B0502020202020204" pitchFamily="34" charset="0"/>
            </a:rPr>
            <a:t>Task Force Meeting #2: Forecasts &amp; Capital Programs</a:t>
          </a:r>
          <a:endParaRPr lang="en-US" sz="1200" b="1" dirty="0">
            <a:latin typeface="Century Gothic" panose="020B0502020202020204" pitchFamily="34" charset="0"/>
          </a:endParaRPr>
        </a:p>
      </dgm:t>
    </dgm:pt>
    <dgm:pt modelId="{AA8C0FC7-9CEB-4F99-A4C0-1EB90E8A0BD2}" type="parTrans" cxnId="{739AE146-7EC0-48DD-A323-DF684579E4B6}">
      <dgm:prSet/>
      <dgm:spPr/>
      <dgm:t>
        <a:bodyPr/>
        <a:lstStyle/>
        <a:p>
          <a:endParaRPr lang="en-US"/>
        </a:p>
      </dgm:t>
    </dgm:pt>
    <dgm:pt modelId="{CA549406-2877-42F3-84B6-E15BD8A0AB75}" type="sibTrans" cxnId="{739AE146-7EC0-48DD-A323-DF684579E4B6}">
      <dgm:prSet/>
      <dgm:spPr/>
      <dgm:t>
        <a:bodyPr/>
        <a:lstStyle/>
        <a:p>
          <a:endParaRPr lang="en-US"/>
        </a:p>
      </dgm:t>
    </dgm:pt>
    <dgm:pt modelId="{CBCABB56-7ABB-4A3E-977E-9F2257A0E23F}">
      <dgm:prSet phldrT="[Text]" custT="1"/>
      <dgm:spPr/>
      <dgm:t>
        <a:bodyPr/>
        <a:lstStyle/>
        <a:p>
          <a:r>
            <a:rPr lang="en-US" sz="1200" b="0" dirty="0" smtClean="0">
              <a:latin typeface="Century Gothic" panose="020B0502020202020204" pitchFamily="34" charset="0"/>
            </a:rPr>
            <a:t>Preliminary DC Rate Calculation</a:t>
          </a:r>
          <a:endParaRPr lang="en-US" sz="1200" b="0" dirty="0">
            <a:latin typeface="Century Gothic" panose="020B0502020202020204" pitchFamily="34" charset="0"/>
          </a:endParaRPr>
        </a:p>
      </dgm:t>
    </dgm:pt>
    <dgm:pt modelId="{73F5F492-1767-46D3-A29F-69A949428B1F}" type="parTrans" cxnId="{8209DCCB-5B4C-4D85-8F29-47F17A4CC013}">
      <dgm:prSet/>
      <dgm:spPr/>
      <dgm:t>
        <a:bodyPr/>
        <a:lstStyle/>
        <a:p>
          <a:endParaRPr lang="en-US"/>
        </a:p>
      </dgm:t>
    </dgm:pt>
    <dgm:pt modelId="{113F599D-DED1-4D78-A1FD-0B56739B4CA8}" type="sibTrans" cxnId="{8209DCCB-5B4C-4D85-8F29-47F17A4CC013}">
      <dgm:prSet/>
      <dgm:spPr/>
      <dgm:t>
        <a:bodyPr/>
        <a:lstStyle/>
        <a:p>
          <a:endParaRPr lang="en-US"/>
        </a:p>
      </dgm:t>
    </dgm:pt>
    <dgm:pt modelId="{901DE792-7BAE-4795-B414-E7E3AB271722}">
      <dgm:prSet phldrT="[Text]" custT="1"/>
      <dgm:spPr/>
      <dgm:t>
        <a:bodyPr/>
        <a:lstStyle/>
        <a:p>
          <a:r>
            <a:rPr lang="en-US" sz="1200" b="0" dirty="0" smtClean="0">
              <a:latin typeface="Century Gothic" panose="020B0502020202020204" pitchFamily="34" charset="0"/>
            </a:rPr>
            <a:t>Prepare DC Background Study &amp; By-law</a:t>
          </a:r>
          <a:endParaRPr lang="en-US" sz="1200" b="0" dirty="0">
            <a:latin typeface="Century Gothic" panose="020B0502020202020204" pitchFamily="34" charset="0"/>
          </a:endParaRPr>
        </a:p>
      </dgm:t>
    </dgm:pt>
    <dgm:pt modelId="{B28BB894-5F88-4056-A9FC-F4D9FAE05FF3}" type="parTrans" cxnId="{C78CA23C-B239-4677-9F7E-37AF4A363C40}">
      <dgm:prSet/>
      <dgm:spPr/>
      <dgm:t>
        <a:bodyPr/>
        <a:lstStyle/>
        <a:p>
          <a:endParaRPr lang="en-US"/>
        </a:p>
      </dgm:t>
    </dgm:pt>
    <dgm:pt modelId="{0583553B-347B-44EF-9A34-822EA6B98281}" type="sibTrans" cxnId="{C78CA23C-B239-4677-9F7E-37AF4A363C40}">
      <dgm:prSet/>
      <dgm:spPr/>
      <dgm:t>
        <a:bodyPr/>
        <a:lstStyle/>
        <a:p>
          <a:endParaRPr lang="en-US"/>
        </a:p>
      </dgm:t>
    </dgm:pt>
    <dgm:pt modelId="{FD4B83F7-4EED-4040-9072-19BD35C91754}">
      <dgm:prSet phldrT="[Text]" custT="1"/>
      <dgm:spPr/>
      <dgm:t>
        <a:bodyPr/>
        <a:lstStyle/>
        <a:p>
          <a:r>
            <a:rPr lang="en-US" sz="1200" b="1" dirty="0" smtClean="0">
              <a:latin typeface="Century Gothic" panose="020B0502020202020204" pitchFamily="34" charset="0"/>
            </a:rPr>
            <a:t>Task Force Meeting #3: Draft Rates &amp; Policy Recommendations</a:t>
          </a:r>
          <a:endParaRPr lang="en-US" sz="1200" b="1" dirty="0">
            <a:latin typeface="Century Gothic" panose="020B0502020202020204" pitchFamily="34" charset="0"/>
          </a:endParaRPr>
        </a:p>
      </dgm:t>
    </dgm:pt>
    <dgm:pt modelId="{60FDA950-A3BD-46AB-8EE0-D67A81C275B2}" type="parTrans" cxnId="{0A45FFDF-D13F-4149-881B-36ED9C27B452}">
      <dgm:prSet/>
      <dgm:spPr/>
      <dgm:t>
        <a:bodyPr/>
        <a:lstStyle/>
        <a:p>
          <a:endParaRPr lang="en-US"/>
        </a:p>
      </dgm:t>
    </dgm:pt>
    <dgm:pt modelId="{6A21B89D-5337-4EFD-BCB6-E80249A3B8E8}" type="sibTrans" cxnId="{0A45FFDF-D13F-4149-881B-36ED9C27B452}">
      <dgm:prSet/>
      <dgm:spPr/>
      <dgm:t>
        <a:bodyPr/>
        <a:lstStyle/>
        <a:p>
          <a:endParaRPr lang="en-US"/>
        </a:p>
      </dgm:t>
    </dgm:pt>
    <dgm:pt modelId="{7306A554-0346-497C-A9B1-4BC67B49538F}">
      <dgm:prSet phldrT="[Text]" custT="1"/>
      <dgm:spPr/>
      <dgm:t>
        <a:bodyPr/>
        <a:lstStyle/>
        <a:p>
          <a:r>
            <a:rPr lang="en-US" sz="1200" b="1" dirty="0" smtClean="0">
              <a:latin typeface="Century Gothic" panose="020B0502020202020204" pitchFamily="34" charset="0"/>
            </a:rPr>
            <a:t>Council Info Session</a:t>
          </a:r>
          <a:endParaRPr lang="en-US" sz="1200" b="1" dirty="0">
            <a:latin typeface="Century Gothic" panose="020B0502020202020204" pitchFamily="34" charset="0"/>
          </a:endParaRPr>
        </a:p>
      </dgm:t>
    </dgm:pt>
    <dgm:pt modelId="{901F3168-8FD8-4727-9DCB-CF01DF7AFDA3}" type="parTrans" cxnId="{63BE6B58-BD45-47C5-ABCA-2FD94CA3667D}">
      <dgm:prSet/>
      <dgm:spPr/>
      <dgm:t>
        <a:bodyPr/>
        <a:lstStyle/>
        <a:p>
          <a:endParaRPr lang="en-US"/>
        </a:p>
      </dgm:t>
    </dgm:pt>
    <dgm:pt modelId="{344C2F19-7A1D-485A-BF6E-CE7367EAC22B}" type="sibTrans" cxnId="{63BE6B58-BD45-47C5-ABCA-2FD94CA3667D}">
      <dgm:prSet/>
      <dgm:spPr/>
      <dgm:t>
        <a:bodyPr/>
        <a:lstStyle/>
        <a:p>
          <a:endParaRPr lang="en-US"/>
        </a:p>
      </dgm:t>
    </dgm:pt>
    <dgm:pt modelId="{C0BF1539-9004-4D99-A2B2-8F8AD7153DF8}">
      <dgm:prSet phldrT="[Text]" custT="1"/>
      <dgm:spPr/>
      <dgm:t>
        <a:bodyPr/>
        <a:lstStyle/>
        <a:p>
          <a:r>
            <a:rPr lang="en-US" sz="1200" b="0" dirty="0" smtClean="0">
              <a:latin typeface="Century Gothic" panose="020B0502020202020204" pitchFamily="34" charset="0"/>
            </a:rPr>
            <a:t>Finalize DC Rates</a:t>
          </a:r>
          <a:endParaRPr lang="en-US" sz="1200" b="0" dirty="0">
            <a:latin typeface="Century Gothic" panose="020B0502020202020204" pitchFamily="34" charset="0"/>
          </a:endParaRPr>
        </a:p>
      </dgm:t>
    </dgm:pt>
    <dgm:pt modelId="{D2519402-D610-4E9C-BE3F-4CB21423FF62}" type="parTrans" cxnId="{ECD5638B-1643-441D-81C0-A3711F70191B}">
      <dgm:prSet/>
      <dgm:spPr/>
      <dgm:t>
        <a:bodyPr/>
        <a:lstStyle/>
        <a:p>
          <a:endParaRPr lang="en-US"/>
        </a:p>
      </dgm:t>
    </dgm:pt>
    <dgm:pt modelId="{53ADEDCF-2035-4F29-BA2C-09450505031F}" type="sibTrans" cxnId="{ECD5638B-1643-441D-81C0-A3711F70191B}">
      <dgm:prSet/>
      <dgm:spPr/>
      <dgm:t>
        <a:bodyPr/>
        <a:lstStyle/>
        <a:p>
          <a:endParaRPr lang="en-US"/>
        </a:p>
      </dgm:t>
    </dgm:pt>
    <dgm:pt modelId="{7A6F49EB-FCE6-46A2-B0A5-3933EBFF4ED5}">
      <dgm:prSet phldrT="[Text]" custT="1"/>
      <dgm:spPr/>
      <dgm:t>
        <a:bodyPr/>
        <a:lstStyle/>
        <a:p>
          <a:r>
            <a:rPr lang="en-US" sz="1200" b="0" dirty="0" smtClean="0">
              <a:latin typeface="Century Gothic" panose="020B0502020202020204" pitchFamily="34" charset="0"/>
            </a:rPr>
            <a:t>Statutory Public Meeting</a:t>
          </a:r>
          <a:endParaRPr lang="en-US" sz="1200" b="0" dirty="0">
            <a:latin typeface="Century Gothic" panose="020B0502020202020204" pitchFamily="34" charset="0"/>
          </a:endParaRPr>
        </a:p>
      </dgm:t>
    </dgm:pt>
    <dgm:pt modelId="{FE8C0363-E13F-44A9-8A67-96E6AA7D259D}" type="parTrans" cxnId="{24EB623D-601F-45E7-8877-BE41E061ED62}">
      <dgm:prSet/>
      <dgm:spPr/>
      <dgm:t>
        <a:bodyPr/>
        <a:lstStyle/>
        <a:p>
          <a:endParaRPr lang="en-US"/>
        </a:p>
      </dgm:t>
    </dgm:pt>
    <dgm:pt modelId="{99037122-E9BA-4963-88DA-B26466B6D017}" type="sibTrans" cxnId="{24EB623D-601F-45E7-8877-BE41E061ED62}">
      <dgm:prSet/>
      <dgm:spPr/>
      <dgm:t>
        <a:bodyPr/>
        <a:lstStyle/>
        <a:p>
          <a:endParaRPr lang="en-US"/>
        </a:p>
      </dgm:t>
    </dgm:pt>
    <dgm:pt modelId="{8A2D3FD9-1525-4B4E-8C2B-CCD6B47C0C83}">
      <dgm:prSet phldrT="[Text]" custT="1"/>
      <dgm:spPr/>
      <dgm:t>
        <a:bodyPr/>
        <a:lstStyle/>
        <a:p>
          <a:r>
            <a:rPr lang="en-US" sz="1600" b="0" i="1" dirty="0" smtClean="0">
              <a:latin typeface="Century Gothic" panose="020B0502020202020204" pitchFamily="34" charset="0"/>
            </a:rPr>
            <a:t>TBD (2020)</a:t>
          </a:r>
          <a:endParaRPr lang="en-US" sz="1600" b="0" i="1" dirty="0">
            <a:latin typeface="Century Gothic" panose="020B0502020202020204" pitchFamily="34" charset="0"/>
          </a:endParaRPr>
        </a:p>
      </dgm:t>
    </dgm:pt>
    <dgm:pt modelId="{15B54F45-4434-41C4-86EB-CD8D860F63D2}" type="parTrans" cxnId="{E6E79AFD-0A64-45EF-805F-BD782A79CD83}">
      <dgm:prSet/>
      <dgm:spPr/>
      <dgm:t>
        <a:bodyPr/>
        <a:lstStyle/>
        <a:p>
          <a:endParaRPr lang="en-US"/>
        </a:p>
      </dgm:t>
    </dgm:pt>
    <dgm:pt modelId="{D5913A9B-0376-4BD4-B5C7-46D8BC8F0084}" type="sibTrans" cxnId="{E6E79AFD-0A64-45EF-805F-BD782A79CD83}">
      <dgm:prSet/>
      <dgm:spPr/>
      <dgm:t>
        <a:bodyPr/>
        <a:lstStyle/>
        <a:p>
          <a:endParaRPr lang="en-US"/>
        </a:p>
      </dgm:t>
    </dgm:pt>
    <dgm:pt modelId="{15A1469C-85E6-4D7C-A3D0-819C0A261CC5}">
      <dgm:prSet phldrT="[Text]" custT="1"/>
      <dgm:spPr/>
      <dgm:t>
        <a:bodyPr/>
        <a:lstStyle/>
        <a:p>
          <a:r>
            <a:rPr lang="en-US" sz="1200" b="0" i="1" dirty="0" smtClean="0">
              <a:latin typeface="Century Gothic" panose="020B0502020202020204" pitchFamily="34" charset="0"/>
            </a:rPr>
            <a:t>CBC By-law Passage</a:t>
          </a:r>
          <a:endParaRPr lang="en-US" sz="1200" b="0" i="1" dirty="0">
            <a:latin typeface="Century Gothic" panose="020B0502020202020204" pitchFamily="34" charset="0"/>
          </a:endParaRPr>
        </a:p>
      </dgm:t>
    </dgm:pt>
    <dgm:pt modelId="{188834FA-BA2D-49C9-9E68-183DFBAFFDD7}" type="parTrans" cxnId="{DF8FDCF8-5598-4496-8E5F-8A34BD9FF9E1}">
      <dgm:prSet/>
      <dgm:spPr/>
      <dgm:t>
        <a:bodyPr/>
        <a:lstStyle/>
        <a:p>
          <a:endParaRPr lang="en-US"/>
        </a:p>
      </dgm:t>
    </dgm:pt>
    <dgm:pt modelId="{C3B21176-3B30-40FC-B64A-D8BDCDD6F0C7}" type="sibTrans" cxnId="{DF8FDCF8-5598-4496-8E5F-8A34BD9FF9E1}">
      <dgm:prSet/>
      <dgm:spPr/>
      <dgm:t>
        <a:bodyPr/>
        <a:lstStyle/>
        <a:p>
          <a:endParaRPr lang="en-US"/>
        </a:p>
      </dgm:t>
    </dgm:pt>
    <dgm:pt modelId="{EEB38781-A671-411C-B51E-DE5326A0D9F7}">
      <dgm:prSet phldrT="[Text]" custT="1"/>
      <dgm:spPr/>
      <dgm:t>
        <a:bodyPr/>
        <a:lstStyle/>
        <a:p>
          <a:r>
            <a:rPr lang="en-US" sz="1200" b="0" i="1" dirty="0" smtClean="0">
              <a:latin typeface="Century Gothic" panose="020B0502020202020204" pitchFamily="34" charset="0"/>
            </a:rPr>
            <a:t>Prepare CBC Strategy &amp; By-law</a:t>
          </a:r>
          <a:endParaRPr lang="en-US" sz="1200" b="0" i="1" dirty="0">
            <a:latin typeface="Century Gothic" panose="020B0502020202020204" pitchFamily="34" charset="0"/>
          </a:endParaRPr>
        </a:p>
      </dgm:t>
    </dgm:pt>
    <dgm:pt modelId="{64ED375F-7DF6-4C68-971A-4A5C70B9DC41}" type="parTrans" cxnId="{59B4BAD4-8BD3-4A4E-B2F8-1855B81A4B27}">
      <dgm:prSet/>
      <dgm:spPr/>
      <dgm:t>
        <a:bodyPr/>
        <a:lstStyle/>
        <a:p>
          <a:endParaRPr lang="en-US"/>
        </a:p>
      </dgm:t>
    </dgm:pt>
    <dgm:pt modelId="{57ECB704-0A6D-4B6E-A358-50A0E5222427}" type="sibTrans" cxnId="{59B4BAD4-8BD3-4A4E-B2F8-1855B81A4B27}">
      <dgm:prSet/>
      <dgm:spPr/>
      <dgm:t>
        <a:bodyPr/>
        <a:lstStyle/>
        <a:p>
          <a:endParaRPr lang="en-US"/>
        </a:p>
      </dgm:t>
    </dgm:pt>
    <dgm:pt modelId="{32D4B9AD-4C0F-4B9E-BF9C-CCC0334C5B49}" type="pres">
      <dgm:prSet presAssocID="{E9729896-23E0-4501-B703-63EE72E8585E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59347C6-E4FB-4D09-88E8-728FB7150466}" type="pres">
      <dgm:prSet presAssocID="{B1E0AC2E-6596-4D97-868D-4D4442F7B787}" presName="horFlow" presStyleCnt="0"/>
      <dgm:spPr/>
    </dgm:pt>
    <dgm:pt modelId="{23A068C4-B7BD-4295-A0EC-C88C0ADB2811}" type="pres">
      <dgm:prSet presAssocID="{B1E0AC2E-6596-4D97-868D-4D4442F7B787}" presName="bigChev" presStyleLbl="node1" presStyleIdx="0" presStyleCnt="7" custScaleX="110955" custLinFactNeighborX="-88319"/>
      <dgm:spPr/>
      <dgm:t>
        <a:bodyPr/>
        <a:lstStyle/>
        <a:p>
          <a:endParaRPr lang="en-US"/>
        </a:p>
      </dgm:t>
    </dgm:pt>
    <dgm:pt modelId="{E831041B-E845-4FA7-BF82-CA39F4BDA792}" type="pres">
      <dgm:prSet presAssocID="{37ECBC8B-DC3C-4984-9F1B-EF07B7A1EAF6}" presName="parTrans" presStyleCnt="0"/>
      <dgm:spPr/>
    </dgm:pt>
    <dgm:pt modelId="{CF1B0B27-079C-428F-A946-61DDA2B56050}" type="pres">
      <dgm:prSet presAssocID="{BBE01B1B-02B5-4B8F-8347-92755DDC1F09}" presName="node" presStyleLbl="alignAccFollowNode1" presStyleIdx="0" presStyleCnt="20" custScaleX="1775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EB4187-77B1-4FE5-BE37-1DF0307C1442}" type="pres">
      <dgm:prSet presAssocID="{6142EB80-013F-4961-B6B6-899990E69214}" presName="sibTrans" presStyleCnt="0"/>
      <dgm:spPr/>
    </dgm:pt>
    <dgm:pt modelId="{B4CEFA9F-FBA8-4549-AE25-1AC7679A604A}" type="pres">
      <dgm:prSet presAssocID="{0D507559-2CF7-4A76-B6A0-4256EE7A3098}" presName="node" presStyleLbl="alignAccFollowNode1" presStyleIdx="1" presStyleCnt="20" custScaleX="1775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835CE8-0174-4E94-B64F-72330774FDFA}" type="pres">
      <dgm:prSet presAssocID="{D1D75132-588E-49FB-97F9-BBA96E114213}" presName="sibTrans" presStyleCnt="0"/>
      <dgm:spPr/>
    </dgm:pt>
    <dgm:pt modelId="{3B322221-64B3-4E20-9C26-2115A10679E6}" type="pres">
      <dgm:prSet presAssocID="{DDAA44F9-5049-4E4F-B06C-1015E6402685}" presName="node" presStyleLbl="alignAccFollowNode1" presStyleIdx="2" presStyleCnt="20" custScaleX="1775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19BC6E-9010-471F-A7C4-DE4CC7FCCBAA}" type="pres">
      <dgm:prSet presAssocID="{B1E0AC2E-6596-4D97-868D-4D4442F7B787}" presName="vSp" presStyleCnt="0"/>
      <dgm:spPr/>
    </dgm:pt>
    <dgm:pt modelId="{4290A605-B917-42E1-95A2-FE348F589052}" type="pres">
      <dgm:prSet presAssocID="{679A6FAF-E840-4BF8-A755-51BE4636EEA9}" presName="horFlow" presStyleCnt="0"/>
      <dgm:spPr/>
    </dgm:pt>
    <dgm:pt modelId="{17C42D54-3815-4FCC-8652-5200AD281A1F}" type="pres">
      <dgm:prSet presAssocID="{679A6FAF-E840-4BF8-A755-51BE4636EEA9}" presName="bigChev" presStyleLbl="node1" presStyleIdx="1" presStyleCnt="7" custScaleX="110955" custLinFactNeighborX="-88319"/>
      <dgm:spPr/>
      <dgm:t>
        <a:bodyPr/>
        <a:lstStyle/>
        <a:p>
          <a:endParaRPr lang="en-US"/>
        </a:p>
      </dgm:t>
    </dgm:pt>
    <dgm:pt modelId="{A76D152E-56ED-458A-88B3-04B4314FC85D}" type="pres">
      <dgm:prSet presAssocID="{3325C1E1-670E-408D-8D77-A8DB548B37D7}" presName="parTrans" presStyleCnt="0"/>
      <dgm:spPr/>
    </dgm:pt>
    <dgm:pt modelId="{6F86825F-482A-4970-B12A-6B9CBD77DA67}" type="pres">
      <dgm:prSet presAssocID="{80481522-50B3-446E-8F67-4F0EAC4F3BF0}" presName="node" presStyleLbl="alignAccFollowNode1" presStyleIdx="3" presStyleCnt="20" custScaleX="1775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23901F-10B8-4DF5-A9ED-411EAE1DE724}" type="pres">
      <dgm:prSet presAssocID="{9013C38F-7983-4AFB-ABA0-BBB35F0C1F5D}" presName="sibTrans" presStyleCnt="0"/>
      <dgm:spPr/>
    </dgm:pt>
    <dgm:pt modelId="{60B67EC6-E41F-4945-A495-3C335B937E03}" type="pres">
      <dgm:prSet presAssocID="{BF1B0AA1-B098-4B51-8415-96F8EE01FF4B}" presName="node" presStyleLbl="alignAccFollowNode1" presStyleIdx="4" presStyleCnt="20" custScaleX="177348" custLinFactNeighborX="199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796230-8FA1-46DE-A6C0-48E4BE092A0D}" type="pres">
      <dgm:prSet presAssocID="{179F2D7A-1887-4432-B9F3-DDAF63630950}" presName="sibTrans" presStyleCnt="0"/>
      <dgm:spPr/>
    </dgm:pt>
    <dgm:pt modelId="{458BA298-44F6-45DE-BE16-BFAE7F5C6D44}" type="pres">
      <dgm:prSet presAssocID="{845C0EAE-66D4-4E37-A854-45641CDB1930}" presName="node" presStyleLbl="alignAccFollowNode1" presStyleIdx="5" presStyleCnt="20" custScaleX="177348" custLinFactNeighborX="16463" custLinFactNeighborY="-1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102022-CF7C-4CD7-B145-8B5112800DC7}" type="pres">
      <dgm:prSet presAssocID="{679A6FAF-E840-4BF8-A755-51BE4636EEA9}" presName="vSp" presStyleCnt="0"/>
      <dgm:spPr/>
    </dgm:pt>
    <dgm:pt modelId="{7C6A182E-73DD-4A54-BA1E-6099A77677D6}" type="pres">
      <dgm:prSet presAssocID="{E714331A-DB1B-4FB8-9981-071553E39CB2}" presName="horFlow" presStyleCnt="0"/>
      <dgm:spPr/>
    </dgm:pt>
    <dgm:pt modelId="{FF3495A8-B681-4765-A8C0-825FF0B7011B}" type="pres">
      <dgm:prSet presAssocID="{E714331A-DB1B-4FB8-9981-071553E39CB2}" presName="bigChev" presStyleLbl="node1" presStyleIdx="2" presStyleCnt="7" custScaleX="110955" custLinFactNeighborX="-88319"/>
      <dgm:spPr/>
      <dgm:t>
        <a:bodyPr/>
        <a:lstStyle/>
        <a:p>
          <a:endParaRPr lang="en-US"/>
        </a:p>
      </dgm:t>
    </dgm:pt>
    <dgm:pt modelId="{34EB785E-C9BA-4CF4-B5CE-41094B650BFA}" type="pres">
      <dgm:prSet presAssocID="{3AACF6C6-1874-45BC-8112-D7F0502E8E7E}" presName="parTrans" presStyleCnt="0"/>
      <dgm:spPr/>
    </dgm:pt>
    <dgm:pt modelId="{164745D5-A135-4FE3-B64D-7DAF10DD2F50}" type="pres">
      <dgm:prSet presAssocID="{8731128D-DF5A-41D5-BBB5-D4D14C299931}" presName="node" presStyleLbl="alignAccFollowNode1" presStyleIdx="6" presStyleCnt="20" custScaleX="1381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8D07E5-1D8B-4E9F-90CF-64F2771DF65F}" type="pres">
      <dgm:prSet presAssocID="{BD849B61-F348-4AF3-86D0-6E8BDBC764BC}" presName="sibTrans" presStyleCnt="0"/>
      <dgm:spPr/>
    </dgm:pt>
    <dgm:pt modelId="{63915927-42F5-4A44-9D89-59F369CA8F0D}" type="pres">
      <dgm:prSet presAssocID="{8F0D5E80-FBF2-4B49-A085-1DAC2440C584}" presName="node" presStyleLbl="alignAccFollowNode1" presStyleIdx="7" presStyleCnt="20" custScaleX="1447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5CADF2-A8EE-4087-B665-0DD3A53203B7}" type="pres">
      <dgm:prSet presAssocID="{E714331A-DB1B-4FB8-9981-071553E39CB2}" presName="vSp" presStyleCnt="0"/>
      <dgm:spPr/>
    </dgm:pt>
    <dgm:pt modelId="{5E4372AD-2BB2-4435-9C23-B2DF3B471D89}" type="pres">
      <dgm:prSet presAssocID="{605170AC-C852-4062-BA1B-9B361A26A06D}" presName="horFlow" presStyleCnt="0"/>
      <dgm:spPr/>
    </dgm:pt>
    <dgm:pt modelId="{9E728519-7562-4B5A-83FC-4302431011EA}" type="pres">
      <dgm:prSet presAssocID="{605170AC-C852-4062-BA1B-9B361A26A06D}" presName="bigChev" presStyleLbl="node1" presStyleIdx="3" presStyleCnt="7" custScaleX="110955" custLinFactNeighborX="-88319"/>
      <dgm:spPr/>
      <dgm:t>
        <a:bodyPr/>
        <a:lstStyle/>
        <a:p>
          <a:endParaRPr lang="en-US"/>
        </a:p>
      </dgm:t>
    </dgm:pt>
    <dgm:pt modelId="{B68A55D8-A3FC-490B-A5A9-F30FC76AF0C1}" type="pres">
      <dgm:prSet presAssocID="{7C20CED5-DE39-4F80-90F4-FAB464C8BA84}" presName="parTrans" presStyleCnt="0"/>
      <dgm:spPr/>
    </dgm:pt>
    <dgm:pt modelId="{D29D9F6E-C283-4E6E-A9EF-6EE410A4AFE6}" type="pres">
      <dgm:prSet presAssocID="{07180F2B-231B-460B-89FE-3128CF387BD5}" presName="node" presStyleLbl="alignAccFollowNode1" presStyleIdx="8" presStyleCnt="20" custScaleX="1462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F6D2E3-68C6-4F6C-BA09-ED2B87C36D7B}" type="pres">
      <dgm:prSet presAssocID="{2568F31A-D171-437C-A867-E18D6EF24E7A}" presName="sibTrans" presStyleCnt="0"/>
      <dgm:spPr/>
    </dgm:pt>
    <dgm:pt modelId="{3E6158A3-6E16-4A8E-9571-669B0BEC2C59}" type="pres">
      <dgm:prSet presAssocID="{01D4388A-BC69-4B18-94B5-FCB7F893342C}" presName="node" presStyleLbl="alignAccFollowNode1" presStyleIdx="9" presStyleCnt="20" custScaleX="1747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80C0BA-8E41-4B75-BBC9-B550427A0DFC}" type="pres">
      <dgm:prSet presAssocID="{CA549406-2877-42F3-84B6-E15BD8A0AB75}" presName="sibTrans" presStyleCnt="0"/>
      <dgm:spPr/>
    </dgm:pt>
    <dgm:pt modelId="{8500F0AF-0BB9-4750-BB15-8CD04AE85507}" type="pres">
      <dgm:prSet presAssocID="{CBCABB56-7ABB-4A3E-977E-9F2257A0E23F}" presName="node" presStyleLbl="alignAccFollowNode1" presStyleIdx="10" presStyleCnt="20" custScaleX="1402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339CCC-6FDF-4B8A-8297-364BD653D54A}" type="pres">
      <dgm:prSet presAssocID="{605170AC-C852-4062-BA1B-9B361A26A06D}" presName="vSp" presStyleCnt="0"/>
      <dgm:spPr/>
    </dgm:pt>
    <dgm:pt modelId="{EEEDF242-EFB2-4F16-83CE-5C6D9D41860A}" type="pres">
      <dgm:prSet presAssocID="{5F18B281-799E-480A-8E7F-C2B11B02E529}" presName="horFlow" presStyleCnt="0"/>
      <dgm:spPr/>
    </dgm:pt>
    <dgm:pt modelId="{29DC7E51-DB2B-492B-810F-3F4421A36614}" type="pres">
      <dgm:prSet presAssocID="{5F18B281-799E-480A-8E7F-C2B11B02E529}" presName="bigChev" presStyleLbl="node1" presStyleIdx="4" presStyleCnt="7" custScaleX="110955" custLinFactNeighborX="-73058" custLinFactNeighborY="-6314"/>
      <dgm:spPr/>
      <dgm:t>
        <a:bodyPr/>
        <a:lstStyle/>
        <a:p>
          <a:endParaRPr lang="en-US"/>
        </a:p>
      </dgm:t>
    </dgm:pt>
    <dgm:pt modelId="{E7A913E5-8BD8-4908-BBF5-4128C70D0D19}" type="pres">
      <dgm:prSet presAssocID="{60FDA950-A3BD-46AB-8EE0-D67A81C275B2}" presName="parTrans" presStyleCnt="0"/>
      <dgm:spPr/>
    </dgm:pt>
    <dgm:pt modelId="{02C7EDDC-347C-4320-9CB6-C7205595D706}" type="pres">
      <dgm:prSet presAssocID="{FD4B83F7-4EED-4040-9072-19BD35C91754}" presName="node" presStyleLbl="alignAccFollowNode1" presStyleIdx="11" presStyleCnt="20" custScaleX="1837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6BEB4D-1229-4AD6-A47C-1F134A470EF0}" type="pres">
      <dgm:prSet presAssocID="{6A21B89D-5337-4EFD-BCB6-E80249A3B8E8}" presName="sibTrans" presStyleCnt="0"/>
      <dgm:spPr/>
    </dgm:pt>
    <dgm:pt modelId="{4569049A-8AAD-4C53-AB3C-A85591D00407}" type="pres">
      <dgm:prSet presAssocID="{7306A554-0346-497C-A9B1-4BC67B49538F}" presName="node" presStyleLbl="alignAccFollowNode1" presStyleIdx="12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4FBFB6-DDC9-4835-9ABA-BF08BC0F8D7E}" type="pres">
      <dgm:prSet presAssocID="{344C2F19-7A1D-485A-BF6E-CE7367EAC22B}" presName="sibTrans" presStyleCnt="0"/>
      <dgm:spPr/>
    </dgm:pt>
    <dgm:pt modelId="{35458C0E-221C-4C01-B8BC-991856008EA1}" type="pres">
      <dgm:prSet presAssocID="{C0BF1539-9004-4D99-A2B2-8F8AD7153DF8}" presName="node" presStyleLbl="alignAccFollowNode1" presStyleIdx="13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9E0CFF-5247-432B-A058-2C456EB50DD5}" type="pres">
      <dgm:prSet presAssocID="{53ADEDCF-2035-4F29-BA2C-09450505031F}" presName="sibTrans" presStyleCnt="0"/>
      <dgm:spPr/>
    </dgm:pt>
    <dgm:pt modelId="{EBCEF8AA-8BC6-4B0D-90D0-63AF51499361}" type="pres">
      <dgm:prSet presAssocID="{901DE792-7BAE-4795-B414-E7E3AB271722}" presName="node" presStyleLbl="alignAccFollowNode1" presStyleIdx="14" presStyleCnt="20" custScaleX="1393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2A643B-E72F-4250-AA76-191388B55208}" type="pres">
      <dgm:prSet presAssocID="{5F18B281-799E-480A-8E7F-C2B11B02E529}" presName="vSp" presStyleCnt="0"/>
      <dgm:spPr/>
    </dgm:pt>
    <dgm:pt modelId="{6D15207F-1CB5-4EF4-A053-0334869FB9FD}" type="pres">
      <dgm:prSet presAssocID="{B83956E6-A28F-4526-83C2-C6733C6D0844}" presName="horFlow" presStyleCnt="0"/>
      <dgm:spPr/>
    </dgm:pt>
    <dgm:pt modelId="{3DD6577D-0474-4B90-A61B-59070F6E4A77}" type="pres">
      <dgm:prSet presAssocID="{B83956E6-A28F-4526-83C2-C6733C6D0844}" presName="bigChev" presStyleLbl="node1" presStyleIdx="5" presStyleCnt="7" custScaleX="111150" custLinFactNeighborX="-73058" custLinFactNeighborY="-4942"/>
      <dgm:spPr/>
      <dgm:t>
        <a:bodyPr/>
        <a:lstStyle/>
        <a:p>
          <a:endParaRPr lang="en-US"/>
        </a:p>
      </dgm:t>
    </dgm:pt>
    <dgm:pt modelId="{189C81EE-C6F7-4F87-98B3-43BC269B8A22}" type="pres">
      <dgm:prSet presAssocID="{FE8C0363-E13F-44A9-8A67-96E6AA7D259D}" presName="parTrans" presStyleCnt="0"/>
      <dgm:spPr/>
    </dgm:pt>
    <dgm:pt modelId="{3AD1C6C5-DFE4-47AC-826E-5C5ABA896D56}" type="pres">
      <dgm:prSet presAssocID="{7A6F49EB-FCE6-46A2-B0A5-3933EBFF4ED5}" presName="node" presStyleLbl="alignAccFollowNode1" presStyleIdx="15" presStyleCnt="20" custScaleX="1203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757266-C493-42C8-A614-09DEAAAE290E}" type="pres">
      <dgm:prSet presAssocID="{99037122-E9BA-4963-88DA-B26466B6D017}" presName="sibTrans" presStyleCnt="0"/>
      <dgm:spPr/>
    </dgm:pt>
    <dgm:pt modelId="{565BF702-7169-4342-9932-72095B3AAA52}" type="pres">
      <dgm:prSet presAssocID="{6FA7C87C-055F-4C4C-AC38-F5E1852BFDDF}" presName="node" presStyleLbl="alignAccFollowNode1" presStyleIdx="16" presStyleCnt="20" custScaleX="1502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C47C07-1396-40F3-9400-A7974CD676C0}" type="pres">
      <dgm:prSet presAssocID="{D1A77E28-1F90-4789-8413-C3593615E39C}" presName="sibTrans" presStyleCnt="0"/>
      <dgm:spPr/>
    </dgm:pt>
    <dgm:pt modelId="{C954FF1D-5B9C-4FA2-A209-A80F01302CE0}" type="pres">
      <dgm:prSet presAssocID="{8AA5ACEE-70F6-4593-B6B2-C6E9CA0C5891}" presName="node" presStyleLbl="alignAccFollowNode1" presStyleIdx="17" presStyleCnt="20" custScaleX="1316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F787F3-6531-45FD-8C61-8624216BC569}" type="pres">
      <dgm:prSet presAssocID="{B83956E6-A28F-4526-83C2-C6733C6D0844}" presName="vSp" presStyleCnt="0"/>
      <dgm:spPr/>
    </dgm:pt>
    <dgm:pt modelId="{03F6938C-8B58-45B4-AA27-16CF63D4DAA4}" type="pres">
      <dgm:prSet presAssocID="{8A2D3FD9-1525-4B4E-8C2B-CCD6B47C0C83}" presName="horFlow" presStyleCnt="0"/>
      <dgm:spPr/>
    </dgm:pt>
    <dgm:pt modelId="{E60179C1-18A9-48B6-83EB-0551883714CB}" type="pres">
      <dgm:prSet presAssocID="{8A2D3FD9-1525-4B4E-8C2B-CCD6B47C0C83}" presName="bigChev" presStyleLbl="node1" presStyleIdx="6" presStyleCnt="7" custScaleX="102635" custLinFactNeighborX="-73058" custLinFactNeighborY="-3570"/>
      <dgm:spPr/>
      <dgm:t>
        <a:bodyPr/>
        <a:lstStyle/>
        <a:p>
          <a:endParaRPr lang="en-US"/>
        </a:p>
      </dgm:t>
    </dgm:pt>
    <dgm:pt modelId="{9157E999-5A41-4CDC-9CE7-69F3D4FA697F}" type="pres">
      <dgm:prSet presAssocID="{64ED375F-7DF6-4C68-971A-4A5C70B9DC41}" presName="parTrans" presStyleCnt="0"/>
      <dgm:spPr/>
    </dgm:pt>
    <dgm:pt modelId="{BB817D18-55D0-41EE-944E-F6C7603C607E}" type="pres">
      <dgm:prSet presAssocID="{EEB38781-A671-411C-B51E-DE5326A0D9F7}" presName="node" presStyleLbl="alignAccFollowNode1" presStyleIdx="18" presStyleCnt="20" custScaleX="1512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E17603-E59C-486D-B604-DAFF01BE7799}" type="pres">
      <dgm:prSet presAssocID="{57ECB704-0A6D-4B6E-A358-50A0E5222427}" presName="sibTrans" presStyleCnt="0"/>
      <dgm:spPr/>
    </dgm:pt>
    <dgm:pt modelId="{BC69147B-E160-46AC-BB58-8265737A25BC}" type="pres">
      <dgm:prSet presAssocID="{15A1469C-85E6-4D7C-A3D0-819C0A261CC5}" presName="node" presStyleLbl="alignAccFollowNode1" presStyleIdx="19" presStyleCnt="20" custScaleX="1345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B1668F3-A1B7-4AC9-9B76-7046EA3DDACB}" type="presOf" srcId="{BBE01B1B-02B5-4B8F-8347-92755DDC1F09}" destId="{CF1B0B27-079C-428F-A946-61DDA2B56050}" srcOrd="0" destOrd="0" presId="urn:microsoft.com/office/officeart/2005/8/layout/lProcess3"/>
    <dgm:cxn modelId="{38674740-1518-418E-B96F-8492A78E3E6B}" srcId="{B1E0AC2E-6596-4D97-868D-4D4442F7B787}" destId="{BBE01B1B-02B5-4B8F-8347-92755DDC1F09}" srcOrd="0" destOrd="0" parTransId="{37ECBC8B-DC3C-4984-9F1B-EF07B7A1EAF6}" sibTransId="{6142EB80-013F-4961-B6B6-899990E69214}"/>
    <dgm:cxn modelId="{1BE1B5FB-17DF-4CFD-913A-46F23462D840}" type="presOf" srcId="{BF1B0AA1-B098-4B51-8415-96F8EE01FF4B}" destId="{60B67EC6-E41F-4945-A495-3C335B937E03}" srcOrd="0" destOrd="0" presId="urn:microsoft.com/office/officeart/2005/8/layout/lProcess3"/>
    <dgm:cxn modelId="{21663AE3-331E-4E62-86F3-692E6F982F57}" type="presOf" srcId="{0D507559-2CF7-4A76-B6A0-4256EE7A3098}" destId="{B4CEFA9F-FBA8-4549-AE25-1AC7679A604A}" srcOrd="0" destOrd="0" presId="urn:microsoft.com/office/officeart/2005/8/layout/lProcess3"/>
    <dgm:cxn modelId="{F4CEDC9C-CDE9-463F-B1CD-DB5F695671B4}" srcId="{679A6FAF-E840-4BF8-A755-51BE4636EEA9}" destId="{80481522-50B3-446E-8F67-4F0EAC4F3BF0}" srcOrd="0" destOrd="0" parTransId="{3325C1E1-670E-408D-8D77-A8DB548B37D7}" sibTransId="{9013C38F-7983-4AFB-ABA0-BBB35F0C1F5D}"/>
    <dgm:cxn modelId="{7B8C7E57-C46C-45FB-9DBE-C4FC5895C99B}" type="presOf" srcId="{CBCABB56-7ABB-4A3E-977E-9F2257A0E23F}" destId="{8500F0AF-0BB9-4750-BB15-8CD04AE85507}" srcOrd="0" destOrd="0" presId="urn:microsoft.com/office/officeart/2005/8/layout/lProcess3"/>
    <dgm:cxn modelId="{8542F202-5E97-4B7E-A026-16934FDF7E31}" type="presOf" srcId="{7A6F49EB-FCE6-46A2-B0A5-3933EBFF4ED5}" destId="{3AD1C6C5-DFE4-47AC-826E-5C5ABA896D56}" srcOrd="0" destOrd="0" presId="urn:microsoft.com/office/officeart/2005/8/layout/lProcess3"/>
    <dgm:cxn modelId="{D9CF9212-4C9F-4AC8-8B3D-6F8C760E2146}" type="presOf" srcId="{01D4388A-BC69-4B18-94B5-FCB7F893342C}" destId="{3E6158A3-6E16-4A8E-9571-669B0BEC2C59}" srcOrd="0" destOrd="0" presId="urn:microsoft.com/office/officeart/2005/8/layout/lProcess3"/>
    <dgm:cxn modelId="{0D482E17-AD5B-4060-996D-B06CC38188E4}" srcId="{E714331A-DB1B-4FB8-9981-071553E39CB2}" destId="{8F0D5E80-FBF2-4B49-A085-1DAC2440C584}" srcOrd="1" destOrd="0" parTransId="{7D344307-2710-472D-B596-57EFB3ED8714}" sibTransId="{0F35C286-D734-453A-BC03-DBCF26069411}"/>
    <dgm:cxn modelId="{63BE6B58-BD45-47C5-ABCA-2FD94CA3667D}" srcId="{5F18B281-799E-480A-8E7F-C2B11B02E529}" destId="{7306A554-0346-497C-A9B1-4BC67B49538F}" srcOrd="1" destOrd="0" parTransId="{901F3168-8FD8-4727-9DCB-CF01DF7AFDA3}" sibTransId="{344C2F19-7A1D-485A-BF6E-CE7367EAC22B}"/>
    <dgm:cxn modelId="{1A9577CC-B29A-4F91-9829-B819257E35B9}" type="presOf" srcId="{679A6FAF-E840-4BF8-A755-51BE4636EEA9}" destId="{17C42D54-3815-4FCC-8652-5200AD281A1F}" srcOrd="0" destOrd="0" presId="urn:microsoft.com/office/officeart/2005/8/layout/lProcess3"/>
    <dgm:cxn modelId="{8209DCCB-5B4C-4D85-8F29-47F17A4CC013}" srcId="{605170AC-C852-4062-BA1B-9B361A26A06D}" destId="{CBCABB56-7ABB-4A3E-977E-9F2257A0E23F}" srcOrd="2" destOrd="0" parTransId="{73F5F492-1767-46D3-A29F-69A949428B1F}" sibTransId="{113F599D-DED1-4D78-A1FD-0B56739B4CA8}"/>
    <dgm:cxn modelId="{98C9DDEA-16F4-4392-BF3E-CA46B306C770}" type="presOf" srcId="{80481522-50B3-446E-8F67-4F0EAC4F3BF0}" destId="{6F86825F-482A-4970-B12A-6B9CBD77DA67}" srcOrd="0" destOrd="0" presId="urn:microsoft.com/office/officeart/2005/8/layout/lProcess3"/>
    <dgm:cxn modelId="{603A8001-177C-4727-8D55-A049D341AFD1}" srcId="{E9729896-23E0-4501-B703-63EE72E8585E}" destId="{5F18B281-799E-480A-8E7F-C2B11B02E529}" srcOrd="4" destOrd="0" parTransId="{B4B274CC-12DE-4201-9BE0-781CFC0A2850}" sibTransId="{124007CF-2BE2-42D3-B00E-0936BFC58114}"/>
    <dgm:cxn modelId="{44C0E0D7-8B78-454C-A679-6F6E18E062A3}" srcId="{E9729896-23E0-4501-B703-63EE72E8585E}" destId="{679A6FAF-E840-4BF8-A755-51BE4636EEA9}" srcOrd="1" destOrd="0" parTransId="{C8448E8D-2BC6-486C-AFE7-4352C772AAD4}" sibTransId="{5FE15FC6-A831-4722-B7F5-39CF9AA9FA08}"/>
    <dgm:cxn modelId="{14BD347E-4E2A-496A-A0CB-CF7FD4EEBAD5}" type="presOf" srcId="{07180F2B-231B-460B-89FE-3128CF387BD5}" destId="{D29D9F6E-C283-4E6E-A9EF-6EE410A4AFE6}" srcOrd="0" destOrd="0" presId="urn:microsoft.com/office/officeart/2005/8/layout/lProcess3"/>
    <dgm:cxn modelId="{8447AFA9-3628-43A7-BC13-9FD1EBA7E665}" type="presOf" srcId="{6FA7C87C-055F-4C4C-AC38-F5E1852BFDDF}" destId="{565BF702-7169-4342-9932-72095B3AAA52}" srcOrd="0" destOrd="0" presId="urn:microsoft.com/office/officeart/2005/8/layout/lProcess3"/>
    <dgm:cxn modelId="{3904D4F5-7A1F-426C-9EF5-7ED32EE3D4D0}" type="presOf" srcId="{901DE792-7BAE-4795-B414-E7E3AB271722}" destId="{EBCEF8AA-8BC6-4B0D-90D0-63AF51499361}" srcOrd="0" destOrd="0" presId="urn:microsoft.com/office/officeart/2005/8/layout/lProcess3"/>
    <dgm:cxn modelId="{6AD19C70-B8CC-4A9B-A219-B1635E7D00B4}" srcId="{E9729896-23E0-4501-B703-63EE72E8585E}" destId="{B1E0AC2E-6596-4D97-868D-4D4442F7B787}" srcOrd="0" destOrd="0" parTransId="{4987AAF3-32A4-4B35-B3E6-D70633F1DAB0}" sibTransId="{71818A51-9EAC-4EE4-8AD8-D1F85691FE6B}"/>
    <dgm:cxn modelId="{F7B373EB-2ED4-4570-B5E9-19D99AA53308}" srcId="{E714331A-DB1B-4FB8-9981-071553E39CB2}" destId="{8731128D-DF5A-41D5-BBB5-D4D14C299931}" srcOrd="0" destOrd="0" parTransId="{3AACF6C6-1874-45BC-8112-D7F0502E8E7E}" sibTransId="{BD849B61-F348-4AF3-86D0-6E8BDBC764BC}"/>
    <dgm:cxn modelId="{9EF1F805-EC70-4898-977D-4BB887528D4B}" type="presOf" srcId="{B1E0AC2E-6596-4D97-868D-4D4442F7B787}" destId="{23A068C4-B7BD-4295-A0EC-C88C0ADB2811}" srcOrd="0" destOrd="0" presId="urn:microsoft.com/office/officeart/2005/8/layout/lProcess3"/>
    <dgm:cxn modelId="{5B3AA793-E862-4031-8F43-10DCE86B05EF}" type="presOf" srcId="{5F18B281-799E-480A-8E7F-C2B11B02E529}" destId="{29DC7E51-DB2B-492B-810F-3F4421A36614}" srcOrd="0" destOrd="0" presId="urn:microsoft.com/office/officeart/2005/8/layout/lProcess3"/>
    <dgm:cxn modelId="{0F750555-98CF-4076-80D7-A84A01DA7131}" type="presOf" srcId="{B83956E6-A28F-4526-83C2-C6733C6D0844}" destId="{3DD6577D-0474-4B90-A61B-59070F6E4A77}" srcOrd="0" destOrd="0" presId="urn:microsoft.com/office/officeart/2005/8/layout/lProcess3"/>
    <dgm:cxn modelId="{BC87ACF5-B173-4AC4-A048-40809D0BDF6C}" type="presOf" srcId="{605170AC-C852-4062-BA1B-9B361A26A06D}" destId="{9E728519-7562-4B5A-83FC-4302431011EA}" srcOrd="0" destOrd="0" presId="urn:microsoft.com/office/officeart/2005/8/layout/lProcess3"/>
    <dgm:cxn modelId="{55559C64-74FC-46B4-A0F7-B7F956B8DEA4}" type="presOf" srcId="{DDAA44F9-5049-4E4F-B06C-1015E6402685}" destId="{3B322221-64B3-4E20-9C26-2115A10679E6}" srcOrd="0" destOrd="0" presId="urn:microsoft.com/office/officeart/2005/8/layout/lProcess3"/>
    <dgm:cxn modelId="{0DBBB05E-D384-4CA8-9A21-923EC09838F8}" type="presOf" srcId="{EEB38781-A671-411C-B51E-DE5326A0D9F7}" destId="{BB817D18-55D0-41EE-944E-F6C7603C607E}" srcOrd="0" destOrd="0" presId="urn:microsoft.com/office/officeart/2005/8/layout/lProcess3"/>
    <dgm:cxn modelId="{E9FA728E-3146-4E4D-9615-5D0E5E2ED213}" type="presOf" srcId="{C0BF1539-9004-4D99-A2B2-8F8AD7153DF8}" destId="{35458C0E-221C-4C01-B8BC-991856008EA1}" srcOrd="0" destOrd="0" presId="urn:microsoft.com/office/officeart/2005/8/layout/lProcess3"/>
    <dgm:cxn modelId="{3CD82FF1-9CC3-4679-8CD0-5FA36326442E}" srcId="{605170AC-C852-4062-BA1B-9B361A26A06D}" destId="{07180F2B-231B-460B-89FE-3128CF387BD5}" srcOrd="0" destOrd="0" parTransId="{7C20CED5-DE39-4F80-90F4-FAB464C8BA84}" sibTransId="{2568F31A-D171-437C-A867-E18D6EF24E7A}"/>
    <dgm:cxn modelId="{295B7C15-6681-463A-8C70-CF37B7A3B1FD}" srcId="{E9729896-23E0-4501-B703-63EE72E8585E}" destId="{605170AC-C852-4062-BA1B-9B361A26A06D}" srcOrd="3" destOrd="0" parTransId="{3201692B-EF06-45EC-AE24-3C2423317449}" sibTransId="{24B67297-BAAD-4FC7-967A-23A14B4BBAE6}"/>
    <dgm:cxn modelId="{0A45FFDF-D13F-4149-881B-36ED9C27B452}" srcId="{5F18B281-799E-480A-8E7F-C2B11B02E529}" destId="{FD4B83F7-4EED-4040-9072-19BD35C91754}" srcOrd="0" destOrd="0" parTransId="{60FDA950-A3BD-46AB-8EE0-D67A81C275B2}" sibTransId="{6A21B89D-5337-4EFD-BCB6-E80249A3B8E8}"/>
    <dgm:cxn modelId="{DF8FDCF8-5598-4496-8E5F-8A34BD9FF9E1}" srcId="{8A2D3FD9-1525-4B4E-8C2B-CCD6B47C0C83}" destId="{15A1469C-85E6-4D7C-A3D0-819C0A261CC5}" srcOrd="1" destOrd="0" parTransId="{188834FA-BA2D-49C9-9E68-183DFBAFFDD7}" sibTransId="{C3B21176-3B30-40FC-B64A-D8BDCDD6F0C7}"/>
    <dgm:cxn modelId="{C78CA23C-B239-4677-9F7E-37AF4A363C40}" srcId="{5F18B281-799E-480A-8E7F-C2B11B02E529}" destId="{901DE792-7BAE-4795-B414-E7E3AB271722}" srcOrd="3" destOrd="0" parTransId="{B28BB894-5F88-4056-A9FC-F4D9FAE05FF3}" sibTransId="{0583553B-347B-44EF-9A34-822EA6B98281}"/>
    <dgm:cxn modelId="{367EC9AA-4654-44FC-B7D6-1166361E0251}" srcId="{B1E0AC2E-6596-4D97-868D-4D4442F7B787}" destId="{0D507559-2CF7-4A76-B6A0-4256EE7A3098}" srcOrd="1" destOrd="0" parTransId="{ECEB64A7-94AD-4323-BDF9-81C3FDB7646F}" sibTransId="{D1D75132-588E-49FB-97F9-BBA96E114213}"/>
    <dgm:cxn modelId="{4AD0182F-E235-48C2-8DF6-1EBF65790F8B}" type="presOf" srcId="{15A1469C-85E6-4D7C-A3D0-819C0A261CC5}" destId="{BC69147B-E160-46AC-BB58-8265737A25BC}" srcOrd="0" destOrd="0" presId="urn:microsoft.com/office/officeart/2005/8/layout/lProcess3"/>
    <dgm:cxn modelId="{66AFAEE4-DC2F-4809-BA1E-5A6A9B178FC2}" type="presOf" srcId="{E714331A-DB1B-4FB8-9981-071553E39CB2}" destId="{FF3495A8-B681-4765-A8C0-825FF0B7011B}" srcOrd="0" destOrd="0" presId="urn:microsoft.com/office/officeart/2005/8/layout/lProcess3"/>
    <dgm:cxn modelId="{E6E79AFD-0A64-45EF-805F-BD782A79CD83}" srcId="{E9729896-23E0-4501-B703-63EE72E8585E}" destId="{8A2D3FD9-1525-4B4E-8C2B-CCD6B47C0C83}" srcOrd="6" destOrd="0" parTransId="{15B54F45-4434-41C4-86EB-CD8D860F63D2}" sibTransId="{D5913A9B-0376-4BD4-B5C7-46D8BC8F0084}"/>
    <dgm:cxn modelId="{B15B1B54-C08F-484F-B4A8-A4AA6F405B89}" srcId="{E9729896-23E0-4501-B703-63EE72E8585E}" destId="{E714331A-DB1B-4FB8-9981-071553E39CB2}" srcOrd="2" destOrd="0" parTransId="{8F899192-3531-4BA4-9BD7-7ED57469A897}" sibTransId="{D77466B2-BB08-4781-B8BA-6BCD4EB4EF47}"/>
    <dgm:cxn modelId="{24EB623D-601F-45E7-8877-BE41E061ED62}" srcId="{B83956E6-A28F-4526-83C2-C6733C6D0844}" destId="{7A6F49EB-FCE6-46A2-B0A5-3933EBFF4ED5}" srcOrd="0" destOrd="0" parTransId="{FE8C0363-E13F-44A9-8A67-96E6AA7D259D}" sibTransId="{99037122-E9BA-4963-88DA-B26466B6D017}"/>
    <dgm:cxn modelId="{A0420A3A-A599-40E9-ADF7-EC6F0F1F01AC}" type="presOf" srcId="{8A2D3FD9-1525-4B4E-8C2B-CCD6B47C0C83}" destId="{E60179C1-18A9-48B6-83EB-0551883714CB}" srcOrd="0" destOrd="0" presId="urn:microsoft.com/office/officeart/2005/8/layout/lProcess3"/>
    <dgm:cxn modelId="{F4D5CE32-9715-4568-ADA1-468447519580}" type="presOf" srcId="{8731128D-DF5A-41D5-BBB5-D4D14C299931}" destId="{164745D5-A135-4FE3-B64D-7DAF10DD2F50}" srcOrd="0" destOrd="0" presId="urn:microsoft.com/office/officeart/2005/8/layout/lProcess3"/>
    <dgm:cxn modelId="{96A31E11-D3F4-4556-B562-BAFEEC5D3FD1}" srcId="{679A6FAF-E840-4BF8-A755-51BE4636EEA9}" destId="{845C0EAE-66D4-4E37-A854-45641CDB1930}" srcOrd="2" destOrd="0" parTransId="{ADE80A60-624C-40E6-A158-688894E151B5}" sibTransId="{B73A1AC6-53C6-4A8F-A3BB-4114DF97D849}"/>
    <dgm:cxn modelId="{F166E7F2-E27A-433F-9B22-FF507A64B85F}" srcId="{E9729896-23E0-4501-B703-63EE72E8585E}" destId="{B83956E6-A28F-4526-83C2-C6733C6D0844}" srcOrd="5" destOrd="0" parTransId="{266C9CC0-5AD8-482D-8C20-BD16D25782FD}" sibTransId="{4F99B1C0-DC43-41A9-A03A-4A5DE3D68F56}"/>
    <dgm:cxn modelId="{269E06FB-741E-452E-A8C6-26732A9D4708}" type="presOf" srcId="{8F0D5E80-FBF2-4B49-A085-1DAC2440C584}" destId="{63915927-42F5-4A44-9D89-59F369CA8F0D}" srcOrd="0" destOrd="0" presId="urn:microsoft.com/office/officeart/2005/8/layout/lProcess3"/>
    <dgm:cxn modelId="{B74F0993-618E-4239-B3CC-673B7BA39A50}" type="presOf" srcId="{FD4B83F7-4EED-4040-9072-19BD35C91754}" destId="{02C7EDDC-347C-4320-9CB6-C7205595D706}" srcOrd="0" destOrd="0" presId="urn:microsoft.com/office/officeart/2005/8/layout/lProcess3"/>
    <dgm:cxn modelId="{ECD5638B-1643-441D-81C0-A3711F70191B}" srcId="{5F18B281-799E-480A-8E7F-C2B11B02E529}" destId="{C0BF1539-9004-4D99-A2B2-8F8AD7153DF8}" srcOrd="2" destOrd="0" parTransId="{D2519402-D610-4E9C-BE3F-4CB21423FF62}" sibTransId="{53ADEDCF-2035-4F29-BA2C-09450505031F}"/>
    <dgm:cxn modelId="{DF93FF3C-33CE-4FBE-99C9-CA8624AEF018}" srcId="{B83956E6-A28F-4526-83C2-C6733C6D0844}" destId="{6FA7C87C-055F-4C4C-AC38-F5E1852BFDDF}" srcOrd="1" destOrd="0" parTransId="{0EB9D4DD-6B96-4831-B8FC-25EE9CB0A7EB}" sibTransId="{D1A77E28-1F90-4789-8413-C3593615E39C}"/>
    <dgm:cxn modelId="{A09ECA6F-F8A7-43DF-99D5-B1AD7F5229FE}" type="presOf" srcId="{845C0EAE-66D4-4E37-A854-45641CDB1930}" destId="{458BA298-44F6-45DE-BE16-BFAE7F5C6D44}" srcOrd="0" destOrd="0" presId="urn:microsoft.com/office/officeart/2005/8/layout/lProcess3"/>
    <dgm:cxn modelId="{2742FFD3-2E6E-4AFA-B39E-2703F7B1CA7E}" type="presOf" srcId="{8AA5ACEE-70F6-4593-B6B2-C6E9CA0C5891}" destId="{C954FF1D-5B9C-4FA2-A209-A80F01302CE0}" srcOrd="0" destOrd="0" presId="urn:microsoft.com/office/officeart/2005/8/layout/lProcess3"/>
    <dgm:cxn modelId="{902E1664-7EDD-4841-8209-613BDB6CBC42}" srcId="{679A6FAF-E840-4BF8-A755-51BE4636EEA9}" destId="{BF1B0AA1-B098-4B51-8415-96F8EE01FF4B}" srcOrd="1" destOrd="0" parTransId="{0590AED0-7CCC-40E5-AC64-5490005E9ADE}" sibTransId="{179F2D7A-1887-4432-B9F3-DDAF63630950}"/>
    <dgm:cxn modelId="{08EBEBB5-C980-4C0B-AE73-E2C62BB48643}" srcId="{B1E0AC2E-6596-4D97-868D-4D4442F7B787}" destId="{DDAA44F9-5049-4E4F-B06C-1015E6402685}" srcOrd="2" destOrd="0" parTransId="{C37F545A-2638-46BA-8016-98F62D70C741}" sibTransId="{C8C502A1-C630-4F90-A391-C323E78D9709}"/>
    <dgm:cxn modelId="{75F7388D-3DE8-4511-A5EB-BE370526CCCE}" type="presOf" srcId="{E9729896-23E0-4501-B703-63EE72E8585E}" destId="{32D4B9AD-4C0F-4B9E-BF9C-CCC0334C5B49}" srcOrd="0" destOrd="0" presId="urn:microsoft.com/office/officeart/2005/8/layout/lProcess3"/>
    <dgm:cxn modelId="{739AE146-7EC0-48DD-A323-DF684579E4B6}" srcId="{605170AC-C852-4062-BA1B-9B361A26A06D}" destId="{01D4388A-BC69-4B18-94B5-FCB7F893342C}" srcOrd="1" destOrd="0" parTransId="{AA8C0FC7-9CEB-4F99-A4C0-1EB90E8A0BD2}" sibTransId="{CA549406-2877-42F3-84B6-E15BD8A0AB75}"/>
    <dgm:cxn modelId="{59B4BAD4-8BD3-4A4E-B2F8-1855B81A4B27}" srcId="{8A2D3FD9-1525-4B4E-8C2B-CCD6B47C0C83}" destId="{EEB38781-A671-411C-B51E-DE5326A0D9F7}" srcOrd="0" destOrd="0" parTransId="{64ED375F-7DF6-4C68-971A-4A5C70B9DC41}" sibTransId="{57ECB704-0A6D-4B6E-A358-50A0E5222427}"/>
    <dgm:cxn modelId="{674F959C-4679-4BC0-8487-274319949276}" type="presOf" srcId="{7306A554-0346-497C-A9B1-4BC67B49538F}" destId="{4569049A-8AAD-4C53-AB3C-A85591D00407}" srcOrd="0" destOrd="0" presId="urn:microsoft.com/office/officeart/2005/8/layout/lProcess3"/>
    <dgm:cxn modelId="{D1A5674F-C846-472E-9A11-A89CF0F4EE6D}" srcId="{B83956E6-A28F-4526-83C2-C6733C6D0844}" destId="{8AA5ACEE-70F6-4593-B6B2-C6E9CA0C5891}" srcOrd="2" destOrd="0" parTransId="{71588090-6B72-42C4-A899-BCDA66C5A2B3}" sibTransId="{A893B5E1-C5F5-4B03-B3E0-2CD4ED8B2E2C}"/>
    <dgm:cxn modelId="{804FA81F-9D3D-43D4-8E87-5491A2D9342F}" type="presParOf" srcId="{32D4B9AD-4C0F-4B9E-BF9C-CCC0334C5B49}" destId="{259347C6-E4FB-4D09-88E8-728FB7150466}" srcOrd="0" destOrd="0" presId="urn:microsoft.com/office/officeart/2005/8/layout/lProcess3"/>
    <dgm:cxn modelId="{7B6E7517-A464-4810-BD5E-929FD419A9A5}" type="presParOf" srcId="{259347C6-E4FB-4D09-88E8-728FB7150466}" destId="{23A068C4-B7BD-4295-A0EC-C88C0ADB2811}" srcOrd="0" destOrd="0" presId="urn:microsoft.com/office/officeart/2005/8/layout/lProcess3"/>
    <dgm:cxn modelId="{BF83348D-526A-4E0D-8F86-0EFDE566D5A9}" type="presParOf" srcId="{259347C6-E4FB-4D09-88E8-728FB7150466}" destId="{E831041B-E845-4FA7-BF82-CA39F4BDA792}" srcOrd="1" destOrd="0" presId="urn:microsoft.com/office/officeart/2005/8/layout/lProcess3"/>
    <dgm:cxn modelId="{7BC41581-3E69-4408-901F-2842F16C7F42}" type="presParOf" srcId="{259347C6-E4FB-4D09-88E8-728FB7150466}" destId="{CF1B0B27-079C-428F-A946-61DDA2B56050}" srcOrd="2" destOrd="0" presId="urn:microsoft.com/office/officeart/2005/8/layout/lProcess3"/>
    <dgm:cxn modelId="{572E5A49-D404-4664-A81C-800F90B30BBD}" type="presParOf" srcId="{259347C6-E4FB-4D09-88E8-728FB7150466}" destId="{33EB4187-77B1-4FE5-BE37-1DF0307C1442}" srcOrd="3" destOrd="0" presId="urn:microsoft.com/office/officeart/2005/8/layout/lProcess3"/>
    <dgm:cxn modelId="{1644CEA4-0859-49AE-892E-B86CC3D3ED79}" type="presParOf" srcId="{259347C6-E4FB-4D09-88E8-728FB7150466}" destId="{B4CEFA9F-FBA8-4549-AE25-1AC7679A604A}" srcOrd="4" destOrd="0" presId="urn:microsoft.com/office/officeart/2005/8/layout/lProcess3"/>
    <dgm:cxn modelId="{843008A0-0806-4F02-B63E-3ADE69F79B6C}" type="presParOf" srcId="{259347C6-E4FB-4D09-88E8-728FB7150466}" destId="{31835CE8-0174-4E94-B64F-72330774FDFA}" srcOrd="5" destOrd="0" presId="urn:microsoft.com/office/officeart/2005/8/layout/lProcess3"/>
    <dgm:cxn modelId="{32371C2C-6475-4457-BFE7-202D91718B58}" type="presParOf" srcId="{259347C6-E4FB-4D09-88E8-728FB7150466}" destId="{3B322221-64B3-4E20-9C26-2115A10679E6}" srcOrd="6" destOrd="0" presId="urn:microsoft.com/office/officeart/2005/8/layout/lProcess3"/>
    <dgm:cxn modelId="{D7730E17-17BA-49B4-95D7-2C822950169A}" type="presParOf" srcId="{32D4B9AD-4C0F-4B9E-BF9C-CCC0334C5B49}" destId="{2F19BC6E-9010-471F-A7C4-DE4CC7FCCBAA}" srcOrd="1" destOrd="0" presId="urn:microsoft.com/office/officeart/2005/8/layout/lProcess3"/>
    <dgm:cxn modelId="{EF4A5B58-1800-4849-A408-A26B18491482}" type="presParOf" srcId="{32D4B9AD-4C0F-4B9E-BF9C-CCC0334C5B49}" destId="{4290A605-B917-42E1-95A2-FE348F589052}" srcOrd="2" destOrd="0" presId="urn:microsoft.com/office/officeart/2005/8/layout/lProcess3"/>
    <dgm:cxn modelId="{079F889C-D6EE-46A7-9EE2-E12FB580DD15}" type="presParOf" srcId="{4290A605-B917-42E1-95A2-FE348F589052}" destId="{17C42D54-3815-4FCC-8652-5200AD281A1F}" srcOrd="0" destOrd="0" presId="urn:microsoft.com/office/officeart/2005/8/layout/lProcess3"/>
    <dgm:cxn modelId="{8061DDB0-C797-465B-8094-18A5F56DA2C4}" type="presParOf" srcId="{4290A605-B917-42E1-95A2-FE348F589052}" destId="{A76D152E-56ED-458A-88B3-04B4314FC85D}" srcOrd="1" destOrd="0" presId="urn:microsoft.com/office/officeart/2005/8/layout/lProcess3"/>
    <dgm:cxn modelId="{72AB05DD-759F-4E05-8D39-A7BD7AD98993}" type="presParOf" srcId="{4290A605-B917-42E1-95A2-FE348F589052}" destId="{6F86825F-482A-4970-B12A-6B9CBD77DA67}" srcOrd="2" destOrd="0" presId="urn:microsoft.com/office/officeart/2005/8/layout/lProcess3"/>
    <dgm:cxn modelId="{FDBD118E-27ED-4970-99EF-D806173D1BC1}" type="presParOf" srcId="{4290A605-B917-42E1-95A2-FE348F589052}" destId="{3123901F-10B8-4DF5-A9ED-411EAE1DE724}" srcOrd="3" destOrd="0" presId="urn:microsoft.com/office/officeart/2005/8/layout/lProcess3"/>
    <dgm:cxn modelId="{E600C51A-692D-413C-898A-7F33468CF27F}" type="presParOf" srcId="{4290A605-B917-42E1-95A2-FE348F589052}" destId="{60B67EC6-E41F-4945-A495-3C335B937E03}" srcOrd="4" destOrd="0" presId="urn:microsoft.com/office/officeart/2005/8/layout/lProcess3"/>
    <dgm:cxn modelId="{742A34EB-4BDF-4CD6-BD89-3455EB1438A9}" type="presParOf" srcId="{4290A605-B917-42E1-95A2-FE348F589052}" destId="{76796230-8FA1-46DE-A6C0-48E4BE092A0D}" srcOrd="5" destOrd="0" presId="urn:microsoft.com/office/officeart/2005/8/layout/lProcess3"/>
    <dgm:cxn modelId="{CC8179F1-DC80-4114-8152-3F83BDF49DC0}" type="presParOf" srcId="{4290A605-B917-42E1-95A2-FE348F589052}" destId="{458BA298-44F6-45DE-BE16-BFAE7F5C6D44}" srcOrd="6" destOrd="0" presId="urn:microsoft.com/office/officeart/2005/8/layout/lProcess3"/>
    <dgm:cxn modelId="{767426AF-EA6D-490A-99E0-3641636A8B03}" type="presParOf" srcId="{32D4B9AD-4C0F-4B9E-BF9C-CCC0334C5B49}" destId="{8B102022-CF7C-4CD7-B145-8B5112800DC7}" srcOrd="3" destOrd="0" presId="urn:microsoft.com/office/officeart/2005/8/layout/lProcess3"/>
    <dgm:cxn modelId="{78A0E03F-6735-4E7B-86A3-587D92F01DE7}" type="presParOf" srcId="{32D4B9AD-4C0F-4B9E-BF9C-CCC0334C5B49}" destId="{7C6A182E-73DD-4A54-BA1E-6099A77677D6}" srcOrd="4" destOrd="0" presId="urn:microsoft.com/office/officeart/2005/8/layout/lProcess3"/>
    <dgm:cxn modelId="{E170C10C-3086-4335-861F-BB9734454293}" type="presParOf" srcId="{7C6A182E-73DD-4A54-BA1E-6099A77677D6}" destId="{FF3495A8-B681-4765-A8C0-825FF0B7011B}" srcOrd="0" destOrd="0" presId="urn:microsoft.com/office/officeart/2005/8/layout/lProcess3"/>
    <dgm:cxn modelId="{04715336-46FC-43D1-A559-0B8A9982D233}" type="presParOf" srcId="{7C6A182E-73DD-4A54-BA1E-6099A77677D6}" destId="{34EB785E-C9BA-4CF4-B5CE-41094B650BFA}" srcOrd="1" destOrd="0" presId="urn:microsoft.com/office/officeart/2005/8/layout/lProcess3"/>
    <dgm:cxn modelId="{E8F778DA-FE57-433F-A10C-4293BA404B43}" type="presParOf" srcId="{7C6A182E-73DD-4A54-BA1E-6099A77677D6}" destId="{164745D5-A135-4FE3-B64D-7DAF10DD2F50}" srcOrd="2" destOrd="0" presId="urn:microsoft.com/office/officeart/2005/8/layout/lProcess3"/>
    <dgm:cxn modelId="{3869E381-0B22-4E03-941F-9FB8A79C47B6}" type="presParOf" srcId="{7C6A182E-73DD-4A54-BA1E-6099A77677D6}" destId="{328D07E5-1D8B-4E9F-90CF-64F2771DF65F}" srcOrd="3" destOrd="0" presId="urn:microsoft.com/office/officeart/2005/8/layout/lProcess3"/>
    <dgm:cxn modelId="{B1948BE3-4598-4D99-99D3-CC3FC0E8F0DE}" type="presParOf" srcId="{7C6A182E-73DD-4A54-BA1E-6099A77677D6}" destId="{63915927-42F5-4A44-9D89-59F369CA8F0D}" srcOrd="4" destOrd="0" presId="urn:microsoft.com/office/officeart/2005/8/layout/lProcess3"/>
    <dgm:cxn modelId="{FF0D4464-CE3B-4224-9350-4F8A27B702D4}" type="presParOf" srcId="{32D4B9AD-4C0F-4B9E-BF9C-CCC0334C5B49}" destId="{775CADF2-A8EE-4087-B665-0DD3A53203B7}" srcOrd="5" destOrd="0" presId="urn:microsoft.com/office/officeart/2005/8/layout/lProcess3"/>
    <dgm:cxn modelId="{0B567FEB-DF67-4E85-A2A1-40516AE193F3}" type="presParOf" srcId="{32D4B9AD-4C0F-4B9E-BF9C-CCC0334C5B49}" destId="{5E4372AD-2BB2-4435-9C23-B2DF3B471D89}" srcOrd="6" destOrd="0" presId="urn:microsoft.com/office/officeart/2005/8/layout/lProcess3"/>
    <dgm:cxn modelId="{D7FC73FB-0473-49EA-9B46-2962FD146E8F}" type="presParOf" srcId="{5E4372AD-2BB2-4435-9C23-B2DF3B471D89}" destId="{9E728519-7562-4B5A-83FC-4302431011EA}" srcOrd="0" destOrd="0" presId="urn:microsoft.com/office/officeart/2005/8/layout/lProcess3"/>
    <dgm:cxn modelId="{2D90F882-DF41-44AB-A529-16ACCD58A643}" type="presParOf" srcId="{5E4372AD-2BB2-4435-9C23-B2DF3B471D89}" destId="{B68A55D8-A3FC-490B-A5A9-F30FC76AF0C1}" srcOrd="1" destOrd="0" presId="urn:microsoft.com/office/officeart/2005/8/layout/lProcess3"/>
    <dgm:cxn modelId="{AAAAB474-3953-47CE-9C4F-C9E220BA684D}" type="presParOf" srcId="{5E4372AD-2BB2-4435-9C23-B2DF3B471D89}" destId="{D29D9F6E-C283-4E6E-A9EF-6EE410A4AFE6}" srcOrd="2" destOrd="0" presId="urn:microsoft.com/office/officeart/2005/8/layout/lProcess3"/>
    <dgm:cxn modelId="{0816C804-193B-4D6B-A696-C2E810C0150C}" type="presParOf" srcId="{5E4372AD-2BB2-4435-9C23-B2DF3B471D89}" destId="{F8F6D2E3-68C6-4F6C-BA09-ED2B87C36D7B}" srcOrd="3" destOrd="0" presId="urn:microsoft.com/office/officeart/2005/8/layout/lProcess3"/>
    <dgm:cxn modelId="{F9186202-5590-4C1A-BE92-0CA1BF7FA82B}" type="presParOf" srcId="{5E4372AD-2BB2-4435-9C23-B2DF3B471D89}" destId="{3E6158A3-6E16-4A8E-9571-669B0BEC2C59}" srcOrd="4" destOrd="0" presId="urn:microsoft.com/office/officeart/2005/8/layout/lProcess3"/>
    <dgm:cxn modelId="{96A13A00-B2DB-4127-BC1C-F6EF72ED4FEA}" type="presParOf" srcId="{5E4372AD-2BB2-4435-9C23-B2DF3B471D89}" destId="{4D80C0BA-8E41-4B75-BBC9-B550427A0DFC}" srcOrd="5" destOrd="0" presId="urn:microsoft.com/office/officeart/2005/8/layout/lProcess3"/>
    <dgm:cxn modelId="{9DFEB2B2-2782-4A3D-AB98-0F1D695336B1}" type="presParOf" srcId="{5E4372AD-2BB2-4435-9C23-B2DF3B471D89}" destId="{8500F0AF-0BB9-4750-BB15-8CD04AE85507}" srcOrd="6" destOrd="0" presId="urn:microsoft.com/office/officeart/2005/8/layout/lProcess3"/>
    <dgm:cxn modelId="{1D6BE76C-72A5-4C55-91D1-FD3EC3600DE6}" type="presParOf" srcId="{32D4B9AD-4C0F-4B9E-BF9C-CCC0334C5B49}" destId="{A7339CCC-6FDF-4B8A-8297-364BD653D54A}" srcOrd="7" destOrd="0" presId="urn:microsoft.com/office/officeart/2005/8/layout/lProcess3"/>
    <dgm:cxn modelId="{4DFF7842-8F5E-4A7F-8BC4-58B763A625D1}" type="presParOf" srcId="{32D4B9AD-4C0F-4B9E-BF9C-CCC0334C5B49}" destId="{EEEDF242-EFB2-4F16-83CE-5C6D9D41860A}" srcOrd="8" destOrd="0" presId="urn:microsoft.com/office/officeart/2005/8/layout/lProcess3"/>
    <dgm:cxn modelId="{ACD55311-9756-4472-90B8-666B24494E2C}" type="presParOf" srcId="{EEEDF242-EFB2-4F16-83CE-5C6D9D41860A}" destId="{29DC7E51-DB2B-492B-810F-3F4421A36614}" srcOrd="0" destOrd="0" presId="urn:microsoft.com/office/officeart/2005/8/layout/lProcess3"/>
    <dgm:cxn modelId="{D1CFE766-FB3F-426D-A963-C0098AE549D3}" type="presParOf" srcId="{EEEDF242-EFB2-4F16-83CE-5C6D9D41860A}" destId="{E7A913E5-8BD8-4908-BBF5-4128C70D0D19}" srcOrd="1" destOrd="0" presId="urn:microsoft.com/office/officeart/2005/8/layout/lProcess3"/>
    <dgm:cxn modelId="{53C2D711-D1B3-4910-AC4F-9899F2EB51EB}" type="presParOf" srcId="{EEEDF242-EFB2-4F16-83CE-5C6D9D41860A}" destId="{02C7EDDC-347C-4320-9CB6-C7205595D706}" srcOrd="2" destOrd="0" presId="urn:microsoft.com/office/officeart/2005/8/layout/lProcess3"/>
    <dgm:cxn modelId="{5656BEC4-B776-4882-99AC-29431485BB94}" type="presParOf" srcId="{EEEDF242-EFB2-4F16-83CE-5C6D9D41860A}" destId="{FA6BEB4D-1229-4AD6-A47C-1F134A470EF0}" srcOrd="3" destOrd="0" presId="urn:microsoft.com/office/officeart/2005/8/layout/lProcess3"/>
    <dgm:cxn modelId="{E6B36771-5C42-4427-8081-5AD7A29CFE21}" type="presParOf" srcId="{EEEDF242-EFB2-4F16-83CE-5C6D9D41860A}" destId="{4569049A-8AAD-4C53-AB3C-A85591D00407}" srcOrd="4" destOrd="0" presId="urn:microsoft.com/office/officeart/2005/8/layout/lProcess3"/>
    <dgm:cxn modelId="{3156A501-B79A-49FD-87F1-CDBFED36044E}" type="presParOf" srcId="{EEEDF242-EFB2-4F16-83CE-5C6D9D41860A}" destId="{354FBFB6-DDC9-4835-9ABA-BF08BC0F8D7E}" srcOrd="5" destOrd="0" presId="urn:microsoft.com/office/officeart/2005/8/layout/lProcess3"/>
    <dgm:cxn modelId="{1E3A3013-50AD-49A5-A46A-5EFCE14C032D}" type="presParOf" srcId="{EEEDF242-EFB2-4F16-83CE-5C6D9D41860A}" destId="{35458C0E-221C-4C01-B8BC-991856008EA1}" srcOrd="6" destOrd="0" presId="urn:microsoft.com/office/officeart/2005/8/layout/lProcess3"/>
    <dgm:cxn modelId="{942F4CFD-D352-47E4-9879-8068127FF969}" type="presParOf" srcId="{EEEDF242-EFB2-4F16-83CE-5C6D9D41860A}" destId="{6F9E0CFF-5247-432B-A058-2C456EB50DD5}" srcOrd="7" destOrd="0" presId="urn:microsoft.com/office/officeart/2005/8/layout/lProcess3"/>
    <dgm:cxn modelId="{1F25263F-9ACC-432D-AC47-49DEB8BC91FB}" type="presParOf" srcId="{EEEDF242-EFB2-4F16-83CE-5C6D9D41860A}" destId="{EBCEF8AA-8BC6-4B0D-90D0-63AF51499361}" srcOrd="8" destOrd="0" presId="urn:microsoft.com/office/officeart/2005/8/layout/lProcess3"/>
    <dgm:cxn modelId="{DF099E25-8967-46B5-8C93-69CE0CF849C5}" type="presParOf" srcId="{32D4B9AD-4C0F-4B9E-BF9C-CCC0334C5B49}" destId="{392A643B-E72F-4250-AA76-191388B55208}" srcOrd="9" destOrd="0" presId="urn:microsoft.com/office/officeart/2005/8/layout/lProcess3"/>
    <dgm:cxn modelId="{18F4161D-76C2-41C5-938B-C9134E43DB95}" type="presParOf" srcId="{32D4B9AD-4C0F-4B9E-BF9C-CCC0334C5B49}" destId="{6D15207F-1CB5-4EF4-A053-0334869FB9FD}" srcOrd="10" destOrd="0" presId="urn:microsoft.com/office/officeart/2005/8/layout/lProcess3"/>
    <dgm:cxn modelId="{5C02E329-2095-4705-BF07-83AD6D2389B5}" type="presParOf" srcId="{6D15207F-1CB5-4EF4-A053-0334869FB9FD}" destId="{3DD6577D-0474-4B90-A61B-59070F6E4A77}" srcOrd="0" destOrd="0" presId="urn:microsoft.com/office/officeart/2005/8/layout/lProcess3"/>
    <dgm:cxn modelId="{62CA0AD2-8507-4346-851B-595D1C9BF56D}" type="presParOf" srcId="{6D15207F-1CB5-4EF4-A053-0334869FB9FD}" destId="{189C81EE-C6F7-4F87-98B3-43BC269B8A22}" srcOrd="1" destOrd="0" presId="urn:microsoft.com/office/officeart/2005/8/layout/lProcess3"/>
    <dgm:cxn modelId="{770FFB7E-676E-4B18-9B9E-488857F26933}" type="presParOf" srcId="{6D15207F-1CB5-4EF4-A053-0334869FB9FD}" destId="{3AD1C6C5-DFE4-47AC-826E-5C5ABA896D56}" srcOrd="2" destOrd="0" presId="urn:microsoft.com/office/officeart/2005/8/layout/lProcess3"/>
    <dgm:cxn modelId="{1F627679-34C3-4759-AB92-66B5C51D3733}" type="presParOf" srcId="{6D15207F-1CB5-4EF4-A053-0334869FB9FD}" destId="{76757266-C493-42C8-A614-09DEAAAE290E}" srcOrd="3" destOrd="0" presId="urn:microsoft.com/office/officeart/2005/8/layout/lProcess3"/>
    <dgm:cxn modelId="{9B4952E3-AC48-43EC-87CE-568B9C394B30}" type="presParOf" srcId="{6D15207F-1CB5-4EF4-A053-0334869FB9FD}" destId="{565BF702-7169-4342-9932-72095B3AAA52}" srcOrd="4" destOrd="0" presId="urn:microsoft.com/office/officeart/2005/8/layout/lProcess3"/>
    <dgm:cxn modelId="{6D6C9604-37FF-4EE9-8BF4-3F72DC6AD301}" type="presParOf" srcId="{6D15207F-1CB5-4EF4-A053-0334869FB9FD}" destId="{E7C47C07-1396-40F3-9400-A7974CD676C0}" srcOrd="5" destOrd="0" presId="urn:microsoft.com/office/officeart/2005/8/layout/lProcess3"/>
    <dgm:cxn modelId="{F6917047-810F-4855-8A1D-C887F2156B2B}" type="presParOf" srcId="{6D15207F-1CB5-4EF4-A053-0334869FB9FD}" destId="{C954FF1D-5B9C-4FA2-A209-A80F01302CE0}" srcOrd="6" destOrd="0" presId="urn:microsoft.com/office/officeart/2005/8/layout/lProcess3"/>
    <dgm:cxn modelId="{98FEA9AF-4D74-452F-AB10-A988989B51CB}" type="presParOf" srcId="{32D4B9AD-4C0F-4B9E-BF9C-CCC0334C5B49}" destId="{11F787F3-6531-45FD-8C61-8624216BC569}" srcOrd="11" destOrd="0" presId="urn:microsoft.com/office/officeart/2005/8/layout/lProcess3"/>
    <dgm:cxn modelId="{1CB1A0E5-6E91-4322-8AE5-25C3CE775012}" type="presParOf" srcId="{32D4B9AD-4C0F-4B9E-BF9C-CCC0334C5B49}" destId="{03F6938C-8B58-45B4-AA27-16CF63D4DAA4}" srcOrd="12" destOrd="0" presId="urn:microsoft.com/office/officeart/2005/8/layout/lProcess3"/>
    <dgm:cxn modelId="{53DE8BC5-144B-4C99-A704-876B17DB0026}" type="presParOf" srcId="{03F6938C-8B58-45B4-AA27-16CF63D4DAA4}" destId="{E60179C1-18A9-48B6-83EB-0551883714CB}" srcOrd="0" destOrd="0" presId="urn:microsoft.com/office/officeart/2005/8/layout/lProcess3"/>
    <dgm:cxn modelId="{D9E9C747-437A-4177-B351-2396DFA65B86}" type="presParOf" srcId="{03F6938C-8B58-45B4-AA27-16CF63D4DAA4}" destId="{9157E999-5A41-4CDC-9CE7-69F3D4FA697F}" srcOrd="1" destOrd="0" presId="urn:microsoft.com/office/officeart/2005/8/layout/lProcess3"/>
    <dgm:cxn modelId="{0F88CDA7-B216-4493-A692-CA62914614AF}" type="presParOf" srcId="{03F6938C-8B58-45B4-AA27-16CF63D4DAA4}" destId="{BB817D18-55D0-41EE-944E-F6C7603C607E}" srcOrd="2" destOrd="0" presId="urn:microsoft.com/office/officeart/2005/8/layout/lProcess3"/>
    <dgm:cxn modelId="{50053990-6575-4083-96F6-78D3977330BF}" type="presParOf" srcId="{03F6938C-8B58-45B4-AA27-16CF63D4DAA4}" destId="{7DE17603-E59C-486D-B604-DAFF01BE7799}" srcOrd="3" destOrd="0" presId="urn:microsoft.com/office/officeart/2005/8/layout/lProcess3"/>
    <dgm:cxn modelId="{F54938B0-1CD7-4DAA-8423-0889C925ACD5}" type="presParOf" srcId="{03F6938C-8B58-45B4-AA27-16CF63D4DAA4}" destId="{BC69147B-E160-46AC-BB58-8265737A25BC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A068C4-B7BD-4295-A0EC-C88C0ADB2811}">
      <dsp:nvSpPr>
        <dsp:cNvPr id="0" name=""/>
        <dsp:cNvSpPr/>
      </dsp:nvSpPr>
      <dsp:spPr>
        <a:xfrm>
          <a:off x="212730" y="337"/>
          <a:ext cx="1768473" cy="637546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Century Gothic" panose="020B0502020202020204" pitchFamily="34" charset="0"/>
            </a:rPr>
            <a:t>Summer 2019</a:t>
          </a:r>
          <a:endParaRPr lang="en-US" sz="1600" kern="1200" dirty="0">
            <a:latin typeface="Century Gothic" panose="020B0502020202020204" pitchFamily="34" charset="0"/>
          </a:endParaRPr>
        </a:p>
      </dsp:txBody>
      <dsp:txXfrm>
        <a:off x="531503" y="337"/>
        <a:ext cx="1130927" cy="637546"/>
      </dsp:txXfrm>
    </dsp:sp>
    <dsp:sp modelId="{CF1B0B27-079C-428F-A946-61DDA2B56050}">
      <dsp:nvSpPr>
        <dsp:cNvPr id="0" name=""/>
        <dsp:cNvSpPr/>
      </dsp:nvSpPr>
      <dsp:spPr>
        <a:xfrm>
          <a:off x="1957000" y="54529"/>
          <a:ext cx="2349128" cy="529163"/>
        </a:xfrm>
        <a:prstGeom prst="chevron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Century Gothic" panose="020B0502020202020204" pitchFamily="34" charset="0"/>
            </a:rPr>
            <a:t>Background Review &amp; Info Requests</a:t>
          </a:r>
          <a:endParaRPr lang="en-US" sz="1200" kern="1200" dirty="0">
            <a:latin typeface="Century Gothic" panose="020B0502020202020204" pitchFamily="34" charset="0"/>
          </a:endParaRPr>
        </a:p>
      </dsp:txBody>
      <dsp:txXfrm>
        <a:off x="2221582" y="54529"/>
        <a:ext cx="1819965" cy="529163"/>
      </dsp:txXfrm>
    </dsp:sp>
    <dsp:sp modelId="{B4CEFA9F-FBA8-4549-AE25-1AC7679A604A}">
      <dsp:nvSpPr>
        <dsp:cNvPr id="0" name=""/>
        <dsp:cNvSpPr/>
      </dsp:nvSpPr>
      <dsp:spPr>
        <a:xfrm>
          <a:off x="4120921" y="54529"/>
          <a:ext cx="2349128" cy="529163"/>
        </a:xfrm>
        <a:prstGeom prst="chevron">
          <a:avLst/>
        </a:prstGeom>
        <a:solidFill>
          <a:schemeClr val="accent4">
            <a:tint val="40000"/>
            <a:alpha val="90000"/>
            <a:hueOff val="-207669"/>
            <a:satOff val="1166"/>
            <a:lumOff val="74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207669"/>
              <a:satOff val="1166"/>
              <a:lumOff val="7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>
              <a:latin typeface="Century Gothic" panose="020B0502020202020204" pitchFamily="34" charset="0"/>
            </a:rPr>
            <a:t>Staff Kick-off Meetings</a:t>
          </a:r>
        </a:p>
      </dsp:txBody>
      <dsp:txXfrm>
        <a:off x="4385503" y="54529"/>
        <a:ext cx="1819965" cy="529163"/>
      </dsp:txXfrm>
    </dsp:sp>
    <dsp:sp modelId="{3B322221-64B3-4E20-9C26-2115A10679E6}">
      <dsp:nvSpPr>
        <dsp:cNvPr id="0" name=""/>
        <dsp:cNvSpPr/>
      </dsp:nvSpPr>
      <dsp:spPr>
        <a:xfrm>
          <a:off x="6284842" y="54529"/>
          <a:ext cx="2349128" cy="529163"/>
        </a:xfrm>
        <a:prstGeom prst="chevron">
          <a:avLst/>
        </a:prstGeom>
        <a:solidFill>
          <a:schemeClr val="accent4">
            <a:tint val="40000"/>
            <a:alpha val="90000"/>
            <a:hueOff val="-415338"/>
            <a:satOff val="2332"/>
            <a:lumOff val="14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415338"/>
              <a:satOff val="2332"/>
              <a:lumOff val="14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Century Gothic" panose="020B0502020202020204" pitchFamily="34" charset="0"/>
            </a:rPr>
            <a:t>Preliminary Service Level Analysis</a:t>
          </a:r>
          <a:endParaRPr lang="en-US" sz="1200" b="0" kern="1200" dirty="0" smtClean="0">
            <a:latin typeface="Century Gothic" panose="020B0502020202020204" pitchFamily="34" charset="0"/>
          </a:endParaRPr>
        </a:p>
      </dsp:txBody>
      <dsp:txXfrm>
        <a:off x="6549424" y="54529"/>
        <a:ext cx="1819965" cy="529163"/>
      </dsp:txXfrm>
    </dsp:sp>
    <dsp:sp modelId="{17C42D54-3815-4FCC-8652-5200AD281A1F}">
      <dsp:nvSpPr>
        <dsp:cNvPr id="0" name=""/>
        <dsp:cNvSpPr/>
      </dsp:nvSpPr>
      <dsp:spPr>
        <a:xfrm>
          <a:off x="212730" y="727140"/>
          <a:ext cx="1768473" cy="637546"/>
        </a:xfrm>
        <a:prstGeom prst="chevron">
          <a:avLst/>
        </a:prstGeom>
        <a:solidFill>
          <a:schemeClr val="accent4">
            <a:hueOff val="-744128"/>
            <a:satOff val="4483"/>
            <a:lumOff val="3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Century Gothic" panose="020B0502020202020204" pitchFamily="34" charset="0"/>
            </a:rPr>
            <a:t>September 2019</a:t>
          </a:r>
        </a:p>
      </dsp:txBody>
      <dsp:txXfrm>
        <a:off x="531503" y="727140"/>
        <a:ext cx="1130927" cy="637546"/>
      </dsp:txXfrm>
    </dsp:sp>
    <dsp:sp modelId="{6F86825F-482A-4970-B12A-6B9CBD77DA67}">
      <dsp:nvSpPr>
        <dsp:cNvPr id="0" name=""/>
        <dsp:cNvSpPr/>
      </dsp:nvSpPr>
      <dsp:spPr>
        <a:xfrm>
          <a:off x="1957000" y="781331"/>
          <a:ext cx="2349128" cy="529163"/>
        </a:xfrm>
        <a:prstGeom prst="chevron">
          <a:avLst/>
        </a:prstGeom>
        <a:solidFill>
          <a:schemeClr val="accent4">
            <a:tint val="40000"/>
            <a:alpha val="90000"/>
            <a:hueOff val="-623007"/>
            <a:satOff val="3498"/>
            <a:lumOff val="222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623007"/>
              <a:satOff val="3498"/>
              <a:lumOff val="22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>
              <a:latin typeface="Century Gothic" panose="020B0502020202020204" pitchFamily="34" charset="0"/>
            </a:rPr>
            <a:t>Preliminary Development Forecasts</a:t>
          </a:r>
          <a:endParaRPr lang="en-US" sz="1200" b="1" kern="1200" dirty="0" smtClean="0">
            <a:latin typeface="Century Gothic" panose="020B0502020202020204" pitchFamily="34" charset="0"/>
          </a:endParaRPr>
        </a:p>
      </dsp:txBody>
      <dsp:txXfrm>
        <a:off x="2221582" y="781331"/>
        <a:ext cx="1819965" cy="529163"/>
      </dsp:txXfrm>
    </dsp:sp>
    <dsp:sp modelId="{60B67EC6-E41F-4945-A495-3C335B937E03}">
      <dsp:nvSpPr>
        <dsp:cNvPr id="0" name=""/>
        <dsp:cNvSpPr/>
      </dsp:nvSpPr>
      <dsp:spPr>
        <a:xfrm>
          <a:off x="4157942" y="781331"/>
          <a:ext cx="2346151" cy="529163"/>
        </a:xfrm>
        <a:prstGeom prst="chevron">
          <a:avLst/>
        </a:prstGeom>
        <a:solidFill>
          <a:schemeClr val="accent4">
            <a:tint val="40000"/>
            <a:alpha val="90000"/>
            <a:hueOff val="-830676"/>
            <a:satOff val="4665"/>
            <a:lumOff val="296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830676"/>
              <a:satOff val="4665"/>
              <a:lumOff val="2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Century Gothic" panose="020B0502020202020204" pitchFamily="34" charset="0"/>
            </a:rPr>
            <a:t>Task Force Meeting #1: Project Introduction</a:t>
          </a:r>
        </a:p>
      </dsp:txBody>
      <dsp:txXfrm>
        <a:off x="4422524" y="781331"/>
        <a:ext cx="1816988" cy="529163"/>
      </dsp:txXfrm>
    </dsp:sp>
    <dsp:sp modelId="{458BA298-44F6-45DE-BE16-BFAE7F5C6D44}">
      <dsp:nvSpPr>
        <dsp:cNvPr id="0" name=""/>
        <dsp:cNvSpPr/>
      </dsp:nvSpPr>
      <dsp:spPr>
        <a:xfrm>
          <a:off x="6312356" y="780617"/>
          <a:ext cx="2346151" cy="529163"/>
        </a:xfrm>
        <a:prstGeom prst="chevron">
          <a:avLst/>
        </a:prstGeom>
        <a:solidFill>
          <a:schemeClr val="accent4">
            <a:tint val="40000"/>
            <a:alpha val="90000"/>
            <a:hueOff val="-1038345"/>
            <a:satOff val="5831"/>
            <a:lumOff val="371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038345"/>
              <a:satOff val="5831"/>
              <a:lumOff val="3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>
              <a:latin typeface="Century Gothic" panose="020B0502020202020204" pitchFamily="34" charset="0"/>
            </a:rPr>
            <a:t>Individual Department Meetings</a:t>
          </a:r>
        </a:p>
      </dsp:txBody>
      <dsp:txXfrm>
        <a:off x="6576938" y="780617"/>
        <a:ext cx="1816988" cy="529163"/>
      </dsp:txXfrm>
    </dsp:sp>
    <dsp:sp modelId="{FF3495A8-B681-4765-A8C0-825FF0B7011B}">
      <dsp:nvSpPr>
        <dsp:cNvPr id="0" name=""/>
        <dsp:cNvSpPr/>
      </dsp:nvSpPr>
      <dsp:spPr>
        <a:xfrm>
          <a:off x="212730" y="1453943"/>
          <a:ext cx="1768473" cy="637546"/>
        </a:xfrm>
        <a:prstGeom prst="chevron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Century Gothic" panose="020B0502020202020204" pitchFamily="34" charset="0"/>
            </a:rPr>
            <a:t>October 2019</a:t>
          </a:r>
          <a:endParaRPr lang="en-US" sz="1600" kern="1200" dirty="0">
            <a:latin typeface="Century Gothic" panose="020B0502020202020204" pitchFamily="34" charset="0"/>
          </a:endParaRPr>
        </a:p>
      </dsp:txBody>
      <dsp:txXfrm>
        <a:off x="531503" y="1453943"/>
        <a:ext cx="1130927" cy="637546"/>
      </dsp:txXfrm>
    </dsp:sp>
    <dsp:sp modelId="{164745D5-A135-4FE3-B64D-7DAF10DD2F50}">
      <dsp:nvSpPr>
        <dsp:cNvPr id="0" name=""/>
        <dsp:cNvSpPr/>
      </dsp:nvSpPr>
      <dsp:spPr>
        <a:xfrm>
          <a:off x="1957000" y="1508134"/>
          <a:ext cx="1827187" cy="529163"/>
        </a:xfrm>
        <a:prstGeom prst="chevron">
          <a:avLst/>
        </a:prstGeom>
        <a:solidFill>
          <a:schemeClr val="accent4">
            <a:tint val="40000"/>
            <a:alpha val="90000"/>
            <a:hueOff val="-1246013"/>
            <a:satOff val="6997"/>
            <a:lumOff val="445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246013"/>
              <a:satOff val="6997"/>
              <a:lumOff val="4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>
              <a:latin typeface="Century Gothic" panose="020B0502020202020204" pitchFamily="34" charset="0"/>
            </a:rPr>
            <a:t>Finalize Development Forecasts</a:t>
          </a:r>
          <a:endParaRPr lang="en-US" sz="1200" b="0" kern="1200" dirty="0">
            <a:latin typeface="Century Gothic" panose="020B0502020202020204" pitchFamily="34" charset="0"/>
          </a:endParaRPr>
        </a:p>
      </dsp:txBody>
      <dsp:txXfrm>
        <a:off x="2221582" y="1508134"/>
        <a:ext cx="1298024" cy="529163"/>
      </dsp:txXfrm>
    </dsp:sp>
    <dsp:sp modelId="{63915927-42F5-4A44-9D89-59F369CA8F0D}">
      <dsp:nvSpPr>
        <dsp:cNvPr id="0" name=""/>
        <dsp:cNvSpPr/>
      </dsp:nvSpPr>
      <dsp:spPr>
        <a:xfrm>
          <a:off x="3598981" y="1508134"/>
          <a:ext cx="1915002" cy="529163"/>
        </a:xfrm>
        <a:prstGeom prst="chevron">
          <a:avLst/>
        </a:prstGeom>
        <a:solidFill>
          <a:schemeClr val="accent4">
            <a:tint val="40000"/>
            <a:alpha val="90000"/>
            <a:hueOff val="-1453682"/>
            <a:satOff val="8163"/>
            <a:lumOff val="519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453682"/>
              <a:satOff val="8163"/>
              <a:lumOff val="51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>
              <a:latin typeface="Century Gothic" panose="020B0502020202020204" pitchFamily="34" charset="0"/>
            </a:rPr>
            <a:t>Finalize Service Level Analysis</a:t>
          </a:r>
          <a:endParaRPr lang="en-US" sz="1200" b="0" kern="1200" dirty="0">
            <a:latin typeface="Century Gothic" panose="020B0502020202020204" pitchFamily="34" charset="0"/>
          </a:endParaRPr>
        </a:p>
      </dsp:txBody>
      <dsp:txXfrm>
        <a:off x="3863563" y="1508134"/>
        <a:ext cx="1385839" cy="529163"/>
      </dsp:txXfrm>
    </dsp:sp>
    <dsp:sp modelId="{9E728519-7562-4B5A-83FC-4302431011EA}">
      <dsp:nvSpPr>
        <dsp:cNvPr id="0" name=""/>
        <dsp:cNvSpPr/>
      </dsp:nvSpPr>
      <dsp:spPr>
        <a:xfrm>
          <a:off x="212730" y="2180745"/>
          <a:ext cx="1768473" cy="637546"/>
        </a:xfrm>
        <a:prstGeom prst="chevron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Century Gothic" panose="020B0502020202020204" pitchFamily="34" charset="0"/>
            </a:rPr>
            <a:t>Nov. – Dec. 2019</a:t>
          </a:r>
          <a:endParaRPr lang="en-US" sz="1600" kern="1200" dirty="0">
            <a:latin typeface="Century Gothic" panose="020B0502020202020204" pitchFamily="34" charset="0"/>
          </a:endParaRPr>
        </a:p>
      </dsp:txBody>
      <dsp:txXfrm>
        <a:off x="531503" y="2180745"/>
        <a:ext cx="1130927" cy="637546"/>
      </dsp:txXfrm>
    </dsp:sp>
    <dsp:sp modelId="{D29D9F6E-C283-4E6E-A9EF-6EE410A4AFE6}">
      <dsp:nvSpPr>
        <dsp:cNvPr id="0" name=""/>
        <dsp:cNvSpPr/>
      </dsp:nvSpPr>
      <dsp:spPr>
        <a:xfrm>
          <a:off x="1957000" y="2234937"/>
          <a:ext cx="1934872" cy="529163"/>
        </a:xfrm>
        <a:prstGeom prst="chevron">
          <a:avLst/>
        </a:prstGeom>
        <a:solidFill>
          <a:schemeClr val="accent4">
            <a:tint val="40000"/>
            <a:alpha val="90000"/>
            <a:hueOff val="-1661351"/>
            <a:satOff val="9329"/>
            <a:lumOff val="593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661351"/>
              <a:satOff val="9329"/>
              <a:lumOff val="59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>
              <a:latin typeface="Century Gothic" panose="020B0502020202020204" pitchFamily="34" charset="0"/>
            </a:rPr>
            <a:t>Complete Draft Capital Programs</a:t>
          </a:r>
          <a:endParaRPr lang="en-US" sz="1200" b="0" kern="1200" dirty="0">
            <a:latin typeface="Century Gothic" panose="020B0502020202020204" pitchFamily="34" charset="0"/>
          </a:endParaRPr>
        </a:p>
      </dsp:txBody>
      <dsp:txXfrm>
        <a:off x="2221582" y="2234937"/>
        <a:ext cx="1405709" cy="529163"/>
      </dsp:txXfrm>
    </dsp:sp>
    <dsp:sp modelId="{3E6158A3-6E16-4A8E-9571-669B0BEC2C59}">
      <dsp:nvSpPr>
        <dsp:cNvPr id="0" name=""/>
        <dsp:cNvSpPr/>
      </dsp:nvSpPr>
      <dsp:spPr>
        <a:xfrm>
          <a:off x="3706665" y="2234937"/>
          <a:ext cx="2311411" cy="529163"/>
        </a:xfrm>
        <a:prstGeom prst="chevron">
          <a:avLst/>
        </a:prstGeom>
        <a:solidFill>
          <a:schemeClr val="accent4">
            <a:tint val="40000"/>
            <a:alpha val="90000"/>
            <a:hueOff val="-1869020"/>
            <a:satOff val="10495"/>
            <a:lumOff val="667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869020"/>
              <a:satOff val="10495"/>
              <a:lumOff val="66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Century Gothic" panose="020B0502020202020204" pitchFamily="34" charset="0"/>
            </a:rPr>
            <a:t>Task Force Meeting #2: Forecasts &amp; Capital Programs</a:t>
          </a:r>
          <a:endParaRPr lang="en-US" sz="1200" b="1" kern="1200" dirty="0">
            <a:latin typeface="Century Gothic" panose="020B0502020202020204" pitchFamily="34" charset="0"/>
          </a:endParaRPr>
        </a:p>
      </dsp:txBody>
      <dsp:txXfrm>
        <a:off x="3971247" y="2234937"/>
        <a:ext cx="1782248" cy="529163"/>
      </dsp:txXfrm>
    </dsp:sp>
    <dsp:sp modelId="{8500F0AF-0BB9-4750-BB15-8CD04AE85507}">
      <dsp:nvSpPr>
        <dsp:cNvPr id="0" name=""/>
        <dsp:cNvSpPr/>
      </dsp:nvSpPr>
      <dsp:spPr>
        <a:xfrm>
          <a:off x="5832870" y="2234937"/>
          <a:ext cx="1855154" cy="529163"/>
        </a:xfrm>
        <a:prstGeom prst="chevron">
          <a:avLst/>
        </a:prstGeom>
        <a:solidFill>
          <a:schemeClr val="accent4">
            <a:tint val="40000"/>
            <a:alpha val="90000"/>
            <a:hueOff val="-2076689"/>
            <a:satOff val="11662"/>
            <a:lumOff val="741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2076689"/>
              <a:satOff val="11662"/>
              <a:lumOff val="74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>
              <a:latin typeface="Century Gothic" panose="020B0502020202020204" pitchFamily="34" charset="0"/>
            </a:rPr>
            <a:t>Preliminary DC Rate Calculation</a:t>
          </a:r>
          <a:endParaRPr lang="en-US" sz="1200" b="0" kern="1200" dirty="0">
            <a:latin typeface="Century Gothic" panose="020B0502020202020204" pitchFamily="34" charset="0"/>
          </a:endParaRPr>
        </a:p>
      </dsp:txBody>
      <dsp:txXfrm>
        <a:off x="6097452" y="2234937"/>
        <a:ext cx="1325991" cy="529163"/>
      </dsp:txXfrm>
    </dsp:sp>
    <dsp:sp modelId="{29DC7E51-DB2B-492B-810F-3F4421A36614}">
      <dsp:nvSpPr>
        <dsp:cNvPr id="0" name=""/>
        <dsp:cNvSpPr/>
      </dsp:nvSpPr>
      <dsp:spPr>
        <a:xfrm>
          <a:off x="244351" y="2867293"/>
          <a:ext cx="1768473" cy="637546"/>
        </a:xfrm>
        <a:prstGeom prst="chevron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 smtClean="0">
              <a:latin typeface="Century Gothic" panose="020B0502020202020204" pitchFamily="34" charset="0"/>
            </a:rPr>
            <a:t>Jan. – Feb. 2020</a:t>
          </a:r>
          <a:endParaRPr lang="en-US" sz="1600" b="0" kern="1200" dirty="0">
            <a:latin typeface="Century Gothic" panose="020B0502020202020204" pitchFamily="34" charset="0"/>
          </a:endParaRPr>
        </a:p>
      </dsp:txBody>
      <dsp:txXfrm>
        <a:off x="563124" y="2867293"/>
        <a:ext cx="1130927" cy="637546"/>
      </dsp:txXfrm>
    </dsp:sp>
    <dsp:sp modelId="{02C7EDDC-347C-4320-9CB6-C7205595D706}">
      <dsp:nvSpPr>
        <dsp:cNvPr id="0" name=""/>
        <dsp:cNvSpPr/>
      </dsp:nvSpPr>
      <dsp:spPr>
        <a:xfrm>
          <a:off x="1957000" y="2961739"/>
          <a:ext cx="2430301" cy="529163"/>
        </a:xfrm>
        <a:prstGeom prst="chevron">
          <a:avLst/>
        </a:prstGeom>
        <a:solidFill>
          <a:schemeClr val="accent4">
            <a:tint val="40000"/>
            <a:alpha val="90000"/>
            <a:hueOff val="-2284358"/>
            <a:satOff val="12828"/>
            <a:lumOff val="815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2284358"/>
              <a:satOff val="12828"/>
              <a:lumOff val="8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Century Gothic" panose="020B0502020202020204" pitchFamily="34" charset="0"/>
            </a:rPr>
            <a:t>Task Force Meeting #3: Draft Rates &amp; Policy Recommendations</a:t>
          </a:r>
          <a:endParaRPr lang="en-US" sz="1200" b="1" kern="1200" dirty="0">
            <a:latin typeface="Century Gothic" panose="020B0502020202020204" pitchFamily="34" charset="0"/>
          </a:endParaRPr>
        </a:p>
      </dsp:txBody>
      <dsp:txXfrm>
        <a:off x="2221582" y="2961739"/>
        <a:ext cx="1901138" cy="529163"/>
      </dsp:txXfrm>
    </dsp:sp>
    <dsp:sp modelId="{4569049A-8AAD-4C53-AB3C-A85591D00407}">
      <dsp:nvSpPr>
        <dsp:cNvPr id="0" name=""/>
        <dsp:cNvSpPr/>
      </dsp:nvSpPr>
      <dsp:spPr>
        <a:xfrm>
          <a:off x="4202095" y="2961739"/>
          <a:ext cx="1322908" cy="529163"/>
        </a:xfrm>
        <a:prstGeom prst="chevron">
          <a:avLst/>
        </a:prstGeom>
        <a:solidFill>
          <a:schemeClr val="accent4">
            <a:tint val="40000"/>
            <a:alpha val="90000"/>
            <a:hueOff val="-2492027"/>
            <a:satOff val="13994"/>
            <a:lumOff val="889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2492027"/>
              <a:satOff val="13994"/>
              <a:lumOff val="88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Century Gothic" panose="020B0502020202020204" pitchFamily="34" charset="0"/>
            </a:rPr>
            <a:t>Council Info Session</a:t>
          </a:r>
          <a:endParaRPr lang="en-US" sz="1200" b="1" kern="1200" dirty="0">
            <a:latin typeface="Century Gothic" panose="020B0502020202020204" pitchFamily="34" charset="0"/>
          </a:endParaRPr>
        </a:p>
      </dsp:txBody>
      <dsp:txXfrm>
        <a:off x="4466677" y="2961739"/>
        <a:ext cx="793745" cy="529163"/>
      </dsp:txXfrm>
    </dsp:sp>
    <dsp:sp modelId="{35458C0E-221C-4C01-B8BC-991856008EA1}">
      <dsp:nvSpPr>
        <dsp:cNvPr id="0" name=""/>
        <dsp:cNvSpPr/>
      </dsp:nvSpPr>
      <dsp:spPr>
        <a:xfrm>
          <a:off x="5339796" y="2961739"/>
          <a:ext cx="1322908" cy="529163"/>
        </a:xfrm>
        <a:prstGeom prst="chevron">
          <a:avLst/>
        </a:prstGeom>
        <a:solidFill>
          <a:schemeClr val="accent4">
            <a:tint val="40000"/>
            <a:alpha val="90000"/>
            <a:hueOff val="-2699696"/>
            <a:satOff val="15160"/>
            <a:lumOff val="963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2699696"/>
              <a:satOff val="15160"/>
              <a:lumOff val="9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>
              <a:latin typeface="Century Gothic" panose="020B0502020202020204" pitchFamily="34" charset="0"/>
            </a:rPr>
            <a:t>Finalize DC Rates</a:t>
          </a:r>
          <a:endParaRPr lang="en-US" sz="1200" b="0" kern="1200" dirty="0">
            <a:latin typeface="Century Gothic" panose="020B0502020202020204" pitchFamily="34" charset="0"/>
          </a:endParaRPr>
        </a:p>
      </dsp:txBody>
      <dsp:txXfrm>
        <a:off x="5604378" y="2961739"/>
        <a:ext cx="793745" cy="529163"/>
      </dsp:txXfrm>
    </dsp:sp>
    <dsp:sp modelId="{EBCEF8AA-8BC6-4B0D-90D0-63AF51499361}">
      <dsp:nvSpPr>
        <dsp:cNvPr id="0" name=""/>
        <dsp:cNvSpPr/>
      </dsp:nvSpPr>
      <dsp:spPr>
        <a:xfrm>
          <a:off x="6477497" y="2961739"/>
          <a:ext cx="1843406" cy="529163"/>
        </a:xfrm>
        <a:prstGeom prst="chevron">
          <a:avLst/>
        </a:prstGeom>
        <a:solidFill>
          <a:schemeClr val="accent4">
            <a:tint val="40000"/>
            <a:alpha val="90000"/>
            <a:hueOff val="-2907365"/>
            <a:satOff val="16326"/>
            <a:lumOff val="1037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2907365"/>
              <a:satOff val="16326"/>
              <a:lumOff val="10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>
              <a:latin typeface="Century Gothic" panose="020B0502020202020204" pitchFamily="34" charset="0"/>
            </a:rPr>
            <a:t>Prepare DC Background Study &amp; By-law</a:t>
          </a:r>
          <a:endParaRPr lang="en-US" sz="1200" b="0" kern="1200" dirty="0">
            <a:latin typeface="Century Gothic" panose="020B0502020202020204" pitchFamily="34" charset="0"/>
          </a:endParaRPr>
        </a:p>
      </dsp:txBody>
      <dsp:txXfrm>
        <a:off x="6742079" y="2961739"/>
        <a:ext cx="1314243" cy="529163"/>
      </dsp:txXfrm>
    </dsp:sp>
    <dsp:sp modelId="{3DD6577D-0474-4B90-A61B-59070F6E4A77}">
      <dsp:nvSpPr>
        <dsp:cNvPr id="0" name=""/>
        <dsp:cNvSpPr/>
      </dsp:nvSpPr>
      <dsp:spPr>
        <a:xfrm>
          <a:off x="244351" y="3602843"/>
          <a:ext cx="1771581" cy="637546"/>
        </a:xfrm>
        <a:prstGeom prst="chevron">
          <a:avLst/>
        </a:prstGeom>
        <a:solidFill>
          <a:schemeClr val="accent4">
            <a:hueOff val="-3720641"/>
            <a:satOff val="22416"/>
            <a:lumOff val="179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 smtClean="0">
              <a:latin typeface="Century Gothic" panose="020B0502020202020204" pitchFamily="34" charset="0"/>
            </a:rPr>
            <a:t>Mar. – Apr.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 smtClean="0">
              <a:latin typeface="Century Gothic" panose="020B0502020202020204" pitchFamily="34" charset="0"/>
            </a:rPr>
            <a:t>2020</a:t>
          </a:r>
          <a:endParaRPr lang="en-US" sz="1600" b="0" kern="1200" dirty="0">
            <a:latin typeface="Century Gothic" panose="020B0502020202020204" pitchFamily="34" charset="0"/>
          </a:endParaRPr>
        </a:p>
      </dsp:txBody>
      <dsp:txXfrm>
        <a:off x="563124" y="3602843"/>
        <a:ext cx="1134035" cy="637546"/>
      </dsp:txXfrm>
    </dsp:sp>
    <dsp:sp modelId="{3AD1C6C5-DFE4-47AC-826E-5C5ABA896D56}">
      <dsp:nvSpPr>
        <dsp:cNvPr id="0" name=""/>
        <dsp:cNvSpPr/>
      </dsp:nvSpPr>
      <dsp:spPr>
        <a:xfrm>
          <a:off x="1960108" y="3688542"/>
          <a:ext cx="1592027" cy="529163"/>
        </a:xfrm>
        <a:prstGeom prst="chevron">
          <a:avLst/>
        </a:prstGeom>
        <a:solidFill>
          <a:schemeClr val="accent4">
            <a:tint val="40000"/>
            <a:alpha val="90000"/>
            <a:hueOff val="-3115034"/>
            <a:satOff val="17492"/>
            <a:lumOff val="1112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115034"/>
              <a:satOff val="17492"/>
              <a:lumOff val="11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>
              <a:latin typeface="Century Gothic" panose="020B0502020202020204" pitchFamily="34" charset="0"/>
            </a:rPr>
            <a:t>Statutory Public Meeting</a:t>
          </a:r>
          <a:endParaRPr lang="en-US" sz="1200" b="0" kern="1200" dirty="0">
            <a:latin typeface="Century Gothic" panose="020B0502020202020204" pitchFamily="34" charset="0"/>
          </a:endParaRPr>
        </a:p>
      </dsp:txBody>
      <dsp:txXfrm>
        <a:off x="2224690" y="3688542"/>
        <a:ext cx="1062864" cy="529163"/>
      </dsp:txXfrm>
    </dsp:sp>
    <dsp:sp modelId="{565BF702-7169-4342-9932-72095B3AAA52}">
      <dsp:nvSpPr>
        <dsp:cNvPr id="0" name=""/>
        <dsp:cNvSpPr/>
      </dsp:nvSpPr>
      <dsp:spPr>
        <a:xfrm>
          <a:off x="3366929" y="3688542"/>
          <a:ext cx="1988093" cy="529163"/>
        </a:xfrm>
        <a:prstGeom prst="chevron">
          <a:avLst/>
        </a:prstGeom>
        <a:solidFill>
          <a:schemeClr val="accent4">
            <a:tint val="40000"/>
            <a:alpha val="90000"/>
            <a:hueOff val="-3322703"/>
            <a:satOff val="18659"/>
            <a:lumOff val="1186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322703"/>
              <a:satOff val="18659"/>
              <a:lumOff val="11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>
              <a:latin typeface="Century Gothic" panose="020B0502020202020204" pitchFamily="34" charset="0"/>
            </a:rPr>
            <a:t>Respond to Written Submissions</a:t>
          </a:r>
          <a:endParaRPr lang="en-US" sz="1200" b="0" kern="1200" dirty="0">
            <a:latin typeface="Century Gothic" panose="020B0502020202020204" pitchFamily="34" charset="0"/>
          </a:endParaRPr>
        </a:p>
      </dsp:txBody>
      <dsp:txXfrm>
        <a:off x="3631511" y="3688542"/>
        <a:ext cx="1458930" cy="529163"/>
      </dsp:txXfrm>
    </dsp:sp>
    <dsp:sp modelId="{C954FF1D-5B9C-4FA2-A209-A80F01302CE0}">
      <dsp:nvSpPr>
        <dsp:cNvPr id="0" name=""/>
        <dsp:cNvSpPr/>
      </dsp:nvSpPr>
      <dsp:spPr>
        <a:xfrm>
          <a:off x="5169814" y="3688542"/>
          <a:ext cx="1741860" cy="529163"/>
        </a:xfrm>
        <a:prstGeom prst="chevron">
          <a:avLst/>
        </a:prstGeom>
        <a:solidFill>
          <a:schemeClr val="accent4">
            <a:tint val="40000"/>
            <a:alpha val="90000"/>
            <a:hueOff val="-3530372"/>
            <a:satOff val="19825"/>
            <a:lumOff val="126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530372"/>
              <a:satOff val="19825"/>
              <a:lumOff val="126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>
              <a:latin typeface="Century Gothic" panose="020B0502020202020204" pitchFamily="34" charset="0"/>
            </a:rPr>
            <a:t>Council Passage of DC By-law</a:t>
          </a:r>
          <a:endParaRPr lang="en-US" sz="1200" b="0" kern="1200" dirty="0">
            <a:latin typeface="Century Gothic" panose="020B0502020202020204" pitchFamily="34" charset="0"/>
          </a:endParaRPr>
        </a:p>
      </dsp:txBody>
      <dsp:txXfrm>
        <a:off x="5434396" y="3688542"/>
        <a:ext cx="1212697" cy="529163"/>
      </dsp:txXfrm>
    </dsp:sp>
    <dsp:sp modelId="{E60179C1-18A9-48B6-83EB-0551883714CB}">
      <dsp:nvSpPr>
        <dsp:cNvPr id="0" name=""/>
        <dsp:cNvSpPr/>
      </dsp:nvSpPr>
      <dsp:spPr>
        <a:xfrm>
          <a:off x="244351" y="4338393"/>
          <a:ext cx="1635863" cy="637546"/>
        </a:xfrm>
        <a:prstGeom prst="chevron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i="1" kern="1200" dirty="0" smtClean="0">
              <a:latin typeface="Century Gothic" panose="020B0502020202020204" pitchFamily="34" charset="0"/>
            </a:rPr>
            <a:t>TBD (2020)</a:t>
          </a:r>
          <a:endParaRPr lang="en-US" sz="1600" b="0" i="1" kern="1200" dirty="0">
            <a:latin typeface="Century Gothic" panose="020B0502020202020204" pitchFamily="34" charset="0"/>
          </a:endParaRPr>
        </a:p>
      </dsp:txBody>
      <dsp:txXfrm>
        <a:off x="563124" y="4338393"/>
        <a:ext cx="998317" cy="637546"/>
      </dsp:txXfrm>
    </dsp:sp>
    <dsp:sp modelId="{BB817D18-55D0-41EE-944E-F6C7603C607E}">
      <dsp:nvSpPr>
        <dsp:cNvPr id="0" name=""/>
        <dsp:cNvSpPr/>
      </dsp:nvSpPr>
      <dsp:spPr>
        <a:xfrm>
          <a:off x="1824390" y="4415345"/>
          <a:ext cx="2000290" cy="529163"/>
        </a:xfrm>
        <a:prstGeom prst="chevron">
          <a:avLst/>
        </a:prstGeom>
        <a:solidFill>
          <a:schemeClr val="accent4">
            <a:tint val="40000"/>
            <a:alpha val="90000"/>
            <a:hueOff val="-3738041"/>
            <a:satOff val="20991"/>
            <a:lumOff val="1334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738041"/>
              <a:satOff val="20991"/>
              <a:lumOff val="133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i="1" kern="1200" dirty="0" smtClean="0">
              <a:latin typeface="Century Gothic" panose="020B0502020202020204" pitchFamily="34" charset="0"/>
            </a:rPr>
            <a:t>Prepare CBC Strategy &amp; By-law</a:t>
          </a:r>
          <a:endParaRPr lang="en-US" sz="1200" b="0" i="1" kern="1200" dirty="0">
            <a:latin typeface="Century Gothic" panose="020B0502020202020204" pitchFamily="34" charset="0"/>
          </a:endParaRPr>
        </a:p>
      </dsp:txBody>
      <dsp:txXfrm>
        <a:off x="2088972" y="4415345"/>
        <a:ext cx="1471127" cy="529163"/>
      </dsp:txXfrm>
    </dsp:sp>
    <dsp:sp modelId="{BC69147B-E160-46AC-BB58-8265737A25BC}">
      <dsp:nvSpPr>
        <dsp:cNvPr id="0" name=""/>
        <dsp:cNvSpPr/>
      </dsp:nvSpPr>
      <dsp:spPr>
        <a:xfrm>
          <a:off x="3639474" y="4415345"/>
          <a:ext cx="1779616" cy="529163"/>
        </a:xfrm>
        <a:prstGeom prst="chevron">
          <a:avLst/>
        </a:prstGeom>
        <a:solidFill>
          <a:schemeClr val="accent4">
            <a:tint val="40000"/>
            <a:alpha val="90000"/>
            <a:hueOff val="-3945710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10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i="1" kern="1200" dirty="0" smtClean="0">
              <a:latin typeface="Century Gothic" panose="020B0502020202020204" pitchFamily="34" charset="0"/>
            </a:rPr>
            <a:t>CBC By-law Passage</a:t>
          </a:r>
          <a:endParaRPr lang="en-US" sz="1200" b="0" i="1" kern="1200" dirty="0">
            <a:latin typeface="Century Gothic" panose="020B0502020202020204" pitchFamily="34" charset="0"/>
          </a:endParaRPr>
        </a:p>
      </dsp:txBody>
      <dsp:txXfrm>
        <a:off x="3904056" y="4415345"/>
        <a:ext cx="1250453" cy="5291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8145" cy="465744"/>
          </a:xfrm>
          <a:prstGeom prst="rect">
            <a:avLst/>
          </a:prstGeom>
        </p:spPr>
        <p:txBody>
          <a:bodyPr vert="horz" lIns="91350" tIns="45674" rIns="91350" bIns="45674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735" y="0"/>
            <a:ext cx="3038145" cy="465744"/>
          </a:xfrm>
          <a:prstGeom prst="rect">
            <a:avLst/>
          </a:prstGeom>
        </p:spPr>
        <p:txBody>
          <a:bodyPr vert="horz" lIns="91350" tIns="45674" rIns="91350" bIns="45674" rtlCol="0"/>
          <a:lstStyle>
            <a:lvl1pPr algn="r">
              <a:defRPr sz="1200" smtClean="0"/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" y="8829120"/>
            <a:ext cx="3038145" cy="465744"/>
          </a:xfrm>
          <a:prstGeom prst="rect">
            <a:avLst/>
          </a:prstGeom>
        </p:spPr>
        <p:txBody>
          <a:bodyPr vert="horz" lIns="91350" tIns="45674" rIns="91350" bIns="45674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735" y="8829120"/>
            <a:ext cx="3038145" cy="465744"/>
          </a:xfrm>
          <a:prstGeom prst="rect">
            <a:avLst/>
          </a:prstGeom>
        </p:spPr>
        <p:txBody>
          <a:bodyPr vert="horz" lIns="91350" tIns="45674" rIns="91350" bIns="45674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251065C7-0975-431C-956F-DA3759186A5E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68418823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8145" cy="465744"/>
          </a:xfrm>
          <a:prstGeom prst="rect">
            <a:avLst/>
          </a:prstGeom>
        </p:spPr>
        <p:txBody>
          <a:bodyPr vert="horz" lIns="91350" tIns="45674" rIns="91350" bIns="4567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735" y="0"/>
            <a:ext cx="3038145" cy="465744"/>
          </a:xfrm>
          <a:prstGeom prst="rect">
            <a:avLst/>
          </a:prstGeom>
        </p:spPr>
        <p:txBody>
          <a:bodyPr vert="horz" lIns="91350" tIns="45674" rIns="91350" bIns="4567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50" tIns="45674" rIns="91350" bIns="45674" rtlCol="0" anchor="ctr"/>
          <a:lstStyle/>
          <a:p>
            <a:pPr lvl="0"/>
            <a:endParaRPr lang="en-CA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51" y="4416106"/>
            <a:ext cx="5607712" cy="4183995"/>
          </a:xfrm>
          <a:prstGeom prst="rect">
            <a:avLst/>
          </a:prstGeom>
        </p:spPr>
        <p:txBody>
          <a:bodyPr vert="horz" lIns="91350" tIns="45674" rIns="91350" bIns="4567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CA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" y="8829120"/>
            <a:ext cx="3038145" cy="465744"/>
          </a:xfrm>
          <a:prstGeom prst="rect">
            <a:avLst/>
          </a:prstGeom>
        </p:spPr>
        <p:txBody>
          <a:bodyPr vert="horz" lIns="91350" tIns="45674" rIns="91350" bIns="4567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735" y="8829120"/>
            <a:ext cx="3038145" cy="465744"/>
          </a:xfrm>
          <a:prstGeom prst="rect">
            <a:avLst/>
          </a:prstGeom>
        </p:spPr>
        <p:txBody>
          <a:bodyPr vert="horz" lIns="91350" tIns="45674" rIns="91350" bIns="4567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F73CF90-C27B-48D3-B983-B50B036CF5DF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33982981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4669622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2688" y="696913"/>
            <a:ext cx="4646612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14303412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956839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CA" dirty="0" smtClean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134445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CA" dirty="0" smtClean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147054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244716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dirty="0" smtClean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525466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***CBC schedule TBD – process</a:t>
            </a:r>
            <a:r>
              <a:rPr lang="en-US" baseline="0" dirty="0" smtClean="0"/>
              <a:t> dependent on regulations.</a:t>
            </a:r>
          </a:p>
          <a:p>
            <a:r>
              <a:rPr lang="en-US" baseline="0" dirty="0" smtClean="0"/>
              <a:t>(Will prepare capital programs in line with DC study process)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636148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dirty="0" smtClean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456621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dirty="0" smtClean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94359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dirty="0" smtClean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33565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CA" dirty="0" smtClean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89101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CA" dirty="0" smtClean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99090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CA" dirty="0" smtClean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548380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CA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792008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CA" dirty="0" smtClean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181527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988121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81336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C8147-7F0B-4C48-9F43-D9967FA29012}" type="datetime1">
              <a:rPr lang="en-US"/>
              <a:pPr>
                <a:defRPr/>
              </a:pPr>
              <a:t>10/7/2019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9328E-7581-41A5-A425-F1B49588F2F0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2A33E-1437-41A7-8105-1E1B0D2135DA}" type="datetime1">
              <a:rPr lang="en-US"/>
              <a:pPr>
                <a:defRPr/>
              </a:pPr>
              <a:t>10/7/2019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3B5B4-D7D8-479E-A98D-64A00580497A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8DE62-084F-4647-B364-A0A2658B990B}" type="datetime1">
              <a:rPr lang="en-US"/>
              <a:pPr>
                <a:defRPr/>
              </a:pPr>
              <a:t>10/7/2019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9F9D5-FE07-4DD7-BED0-A21A57DC75A4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 userDrawn="1"/>
        </p:nvSpPr>
        <p:spPr bwMode="hidden">
          <a:xfrm rot="5400000">
            <a:off x="4000500" y="-4000500"/>
            <a:ext cx="1143000" cy="9144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159"/>
              </a:cxn>
              <a:cxn ang="0">
                <a:pos x="556" y="3159"/>
              </a:cxn>
              <a:cxn ang="0">
                <a:pos x="556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556" h="3159">
                <a:moveTo>
                  <a:pt x="0" y="0"/>
                </a:moveTo>
                <a:lnTo>
                  <a:pt x="0" y="3159"/>
                </a:lnTo>
                <a:lnTo>
                  <a:pt x="556" y="3159"/>
                </a:lnTo>
                <a:lnTo>
                  <a:pt x="556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860043">
                  <a:gamma/>
                  <a:shade val="46275"/>
                  <a:invGamma/>
                </a:srgbClr>
              </a:gs>
              <a:gs pos="50000">
                <a:srgbClr val="860043"/>
              </a:gs>
              <a:gs pos="100000">
                <a:srgbClr val="860043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pic>
        <p:nvPicPr>
          <p:cNvPr id="5" name="Picture 7" descr="HEMSON Logo no consulting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6400800"/>
            <a:ext cx="1195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 sz="4000" baseline="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entury Gothic" pitchFamily="34" charset="0"/>
              </a:defRPr>
            </a:lvl1pPr>
            <a:lvl2pPr>
              <a:defRPr>
                <a:latin typeface="Century Gothic" pitchFamily="34" charset="0"/>
              </a:defRPr>
            </a:lvl2pPr>
            <a:lvl3pPr>
              <a:defRPr>
                <a:latin typeface="Century Gothic" pitchFamily="34" charset="0"/>
              </a:defRPr>
            </a:lvl3pPr>
            <a:lvl4pPr>
              <a:defRPr>
                <a:latin typeface="Century Gothic" pitchFamily="34" charset="0"/>
              </a:defRPr>
            </a:lvl4pPr>
            <a:lvl5pPr>
              <a:defRPr>
                <a:latin typeface="Century Gothic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8A6DBEB-EEE4-45BF-B991-07BEBA3EE55D}" type="datetime1">
              <a:rPr lang="en-US"/>
              <a:pPr>
                <a:defRPr/>
              </a:pPr>
              <a:t>10/7/2019</a:t>
            </a:fld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90F35-7474-4D9A-B819-3B532F7F3FDB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A4BCE-F64F-4098-BF28-E17A45F265A5}" type="datetime1">
              <a:rPr lang="en-US"/>
              <a:pPr>
                <a:defRPr/>
              </a:pPr>
              <a:t>10/7/2019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EA190-54D2-4B60-8FF9-2A24BCA18285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C4012-010D-469F-A454-86AA6BF618D4}" type="datetime1">
              <a:rPr lang="en-US"/>
              <a:pPr>
                <a:defRPr/>
              </a:pPr>
              <a:t>10/7/2019</a:t>
            </a:fld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53D17-6210-4999-A9B8-ED2331FE6222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CC5D3-1B37-454C-8F11-4B3D033E8741}" type="datetime1">
              <a:rPr lang="en-US"/>
              <a:pPr>
                <a:defRPr/>
              </a:pPr>
              <a:t>10/7/2019</a:t>
            </a:fld>
            <a:endParaRPr lang="en-CA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7D745-8B92-4971-8E62-7DF3D9F2428D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4D54B-937A-49A3-B4BC-763F95D7AA40}" type="datetime1">
              <a:rPr lang="en-US"/>
              <a:pPr>
                <a:defRPr/>
              </a:pPr>
              <a:t>10/7/2019</a:t>
            </a:fld>
            <a:endParaRPr lang="en-CA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3CFCB-901B-4357-A8C3-7669B0DA9AE7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0E327-589E-4712-A61B-C85DB222D5B0}" type="datetime1">
              <a:rPr lang="en-US"/>
              <a:pPr>
                <a:defRPr/>
              </a:pPr>
              <a:t>10/7/2019</a:t>
            </a:fld>
            <a:endParaRPr lang="en-CA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5F530-0C13-4E93-91B4-2BA82B2C2AF2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DF963-8A83-49B4-B264-388802BC5611}" type="datetime1">
              <a:rPr lang="en-US"/>
              <a:pPr>
                <a:defRPr/>
              </a:pPr>
              <a:t>10/7/2019</a:t>
            </a:fld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64BA6-4873-4846-B0FF-9BAC5CAE9645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D364E-D55D-41C9-BDBD-0187C4ED0BA3}" type="datetime1">
              <a:rPr lang="en-US"/>
              <a:pPr>
                <a:defRPr/>
              </a:pPr>
              <a:t>10/7/2019</a:t>
            </a:fld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ABEE5-B947-4DF7-905D-1203408AAD3D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1870552-59A3-4E93-BF10-5D3051DC29D9}" type="datetime1">
              <a:rPr lang="en-US"/>
              <a:pPr>
                <a:defRPr/>
              </a:pPr>
              <a:t>10/7/2019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773CCC8-88E7-4090-98B4-2CA8A8CF8E11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23" r:id="rId2"/>
    <p:sldLayoutId id="2147483914" r:id="rId3"/>
    <p:sldLayoutId id="2147483915" r:id="rId4"/>
    <p:sldLayoutId id="2147483916" r:id="rId5"/>
    <p:sldLayoutId id="2147483917" r:id="rId6"/>
    <p:sldLayoutId id="2147483918" r:id="rId7"/>
    <p:sldLayoutId id="2147483919" r:id="rId8"/>
    <p:sldLayoutId id="2147483920" r:id="rId9"/>
    <p:sldLayoutId id="2147483921" r:id="rId10"/>
    <p:sldLayoutId id="214748392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cbinning@hemson.com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amattinson@hemson.com" TargetMode="External"/><Relationship Id="rId4" Type="http://schemas.openxmlformats.org/officeDocument/2006/relationships/hyperlink" Target="mailto:jcziraky@hemson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27"/>
          <p:cNvSpPr txBox="1">
            <a:spLocks noChangeArrowheads="1"/>
          </p:cNvSpPr>
          <p:nvPr/>
        </p:nvSpPr>
        <p:spPr bwMode="auto">
          <a:xfrm>
            <a:off x="304800" y="422274"/>
            <a:ext cx="8458199" cy="475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600"/>
              </a:spcAft>
              <a:defRPr/>
            </a:pPr>
            <a:r>
              <a:rPr lang="en-CA" sz="3200" b="1" dirty="0" smtClean="0">
                <a:solidFill>
                  <a:srgbClr val="000000"/>
                </a:solidFill>
                <a:latin typeface="Century Gothic" pitchFamily="34" charset="0"/>
              </a:rPr>
              <a:t>City of Windsor</a:t>
            </a:r>
          </a:p>
          <a:p>
            <a:pPr algn="ctr" eaLnBrk="0" fontAlgn="auto" hangingPunct="0">
              <a:spcBef>
                <a:spcPts val="0"/>
              </a:spcBef>
              <a:spcAft>
                <a:spcPts val="600"/>
              </a:spcAft>
              <a:defRPr/>
            </a:pPr>
            <a:r>
              <a:rPr lang="en-CA" sz="3200" b="1" dirty="0" smtClean="0">
                <a:solidFill>
                  <a:srgbClr val="000000"/>
                </a:solidFill>
                <a:latin typeface="Century Gothic" pitchFamily="34" charset="0"/>
              </a:rPr>
              <a:t>2020 Development Charges Study</a:t>
            </a:r>
          </a:p>
          <a:p>
            <a:pPr algn="ctr" eaLnBrk="0" fontAlgn="auto" hangingPunct="0">
              <a:spcBef>
                <a:spcPts val="0"/>
              </a:spcBef>
              <a:spcAft>
                <a:spcPts val="1200"/>
              </a:spcAft>
              <a:defRPr/>
            </a:pPr>
            <a:r>
              <a:rPr lang="en-CA" sz="3200" b="1" dirty="0" smtClean="0">
                <a:solidFill>
                  <a:srgbClr val="000000"/>
                </a:solidFill>
                <a:latin typeface="Century Gothic" pitchFamily="34" charset="0"/>
              </a:rPr>
              <a:t>Task Force Meeting #1</a:t>
            </a:r>
          </a:p>
          <a:p>
            <a:pPr algn="ctr" eaLnBrk="0" fontAlgn="auto" hangingPunct="0">
              <a:spcBef>
                <a:spcPts val="0"/>
              </a:spcBef>
              <a:spcAft>
                <a:spcPts val="1200"/>
              </a:spcAft>
              <a:defRPr/>
            </a:pPr>
            <a:endParaRPr lang="en-CA" sz="3200" b="1" dirty="0" smtClean="0">
              <a:solidFill>
                <a:srgbClr val="000000"/>
              </a:solidFill>
              <a:latin typeface="Century Gothic" pitchFamily="34" charset="0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CA" sz="2000" b="1" dirty="0" smtClean="0">
              <a:solidFill>
                <a:srgbClr val="000000"/>
              </a:solidFill>
              <a:latin typeface="Century Gothic" pitchFamily="34" charset="0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CA" sz="2000" b="1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CA" sz="2000" b="1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CA" sz="2000" b="1" dirty="0" smtClean="0">
              <a:solidFill>
                <a:srgbClr val="000000"/>
              </a:solidFill>
              <a:latin typeface="Century Gothic" pitchFamily="34" charset="0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CA" sz="2000" b="1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CA" sz="800" b="1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0000"/>
                </a:solidFill>
                <a:latin typeface="Century Gothic" pitchFamily="34" charset="0"/>
              </a:rPr>
              <a:t>Thursday, September 26</a:t>
            </a:r>
            <a:r>
              <a:rPr lang="en-US" sz="3200" b="1" baseline="30000" dirty="0" smtClean="0">
                <a:solidFill>
                  <a:srgbClr val="000000"/>
                </a:solidFill>
                <a:latin typeface="Century Gothic" pitchFamily="34" charset="0"/>
              </a:rPr>
              <a:t>th</a:t>
            </a:r>
            <a:r>
              <a:rPr lang="en-US" sz="3200" b="1" dirty="0" smtClean="0">
                <a:solidFill>
                  <a:srgbClr val="000000"/>
                </a:solidFill>
                <a:latin typeface="Century Gothic" pitchFamily="34" charset="0"/>
              </a:rPr>
              <a:t>, 2019</a:t>
            </a:r>
            <a:endParaRPr lang="en-US" sz="3200" b="1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pic>
        <p:nvPicPr>
          <p:cNvPr id="3075" name="Picture 8" descr="HEMSON 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158" y="5522495"/>
            <a:ext cx="2092325" cy="82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26" name="AutoShape 2" descr="data:image/jpeg;base64,/9j/4AAQSkZJRgABAQAAAQABAAD/2wCEAAkGBhESEBASEBQWFBQVER0YFBUXFhcVFxIVFhgYFRgZFxgZHiYeFxojHh4XIC8gLygpLC0sGR4yNTAqNSYrLCkBCQoKDgwOGQ8PGi8kHyQuNTUxLDQ0KSw0KjQsMC8sLCksLCkvLCksLCwsLCwsLCkpLSwsLCwsLCwsLCwsLCwsLP/AABEIAIwA+AMBIgACEQEDEQH/xAAcAAEAAgMBAQEAAAAAAAAAAAAABQYDBAcBAgj/xAA+EAACAgEDAwMCAwQGCQUAAAABAgADEQQSIQUGMRNBUSJhBzJxFCNCgTVzkaGxshUzNDZSdIOzwRYlYoLw/8QAGQEBAQEBAQEAAAAAAAAAAAAAAAIBBAMF/8QALREAAgIBAwIEBAcBAAAAAAAAAAECERIDITEEQTJRYfATInHRFCOBkbHB4QX/2gAMAwEAAhEDEQA/AO4xEQBERAEREAREQBERAEREAREQBERAEREAREQBERAEREAREQBERAEREAREQBERAEREAREQBERAEREAREQBERAEREAREQBERAEREAREQBERAEREAREQBERAGZ8s44GfPj7+/Eiup6u6plcgGlWy5XO9VwQcrjkA4OQc/aR3XyCKHsbajunrruwKwQSHDjlfGwn3BkOVFKJ89wfiBp9MzKAbTWy+vtHFKMcFmY8ZxyB7yx06hXQPWwZWXKsDlSD4II8iUzvntqrU1U21VgMzIjOD6e6jn6DnjB4Az4yJv9odMt03rVbs0VjFVeP9WSWfAbyfpK5+8zJp0ysfls+NF33XWjp1B66tQljL6SHc1gXwypywyPmQ2o/F8BwyaZjSMb3LgOBzkhACCQBnGZQeu3WHW2FawhY5CqGIYtk+XOQ2eCPY4EhHtt9GxDvADYbKj6Mj8uRyM/3YnN8Wb8J0LSgvEfprTalXRHQgq6hlPyGGQZXNV35RVrDRaQleAoubhGuJ5TPgAD38Zmp0vWXt0mn0WCPWq1u2Mjag2llHvxgyr19I02l6go159WsVb61c78XcZIX+IeQB4zme8tThrg8Vpvc62DPZDdvd0Uaz1TQH21sFLMu1S3JKqfcjjP6iTM9rs8RERAEREAREQBERAEREAREQBERAEREAREQBERAEREAwarSLYpVs4PwxU/HkSn9Z6NcNK6kBq05pV8tbSF+oN6inwMcDBxxk/F3mHVacOjofDKVP6MCDJlFMpSo5Jour/tlQ0+qsajcqt66sRXcRwK291Xbg8e5Y+4ktf3RZotUqv6jVivLqGVuduFclQSy7QDn55lMu6gmivG9F1BrHpXU25cfu/pLVk/6skZx5HPMke59Qa3quK2X6fUJ6lblgW2MnKOo5XaceOOJyQcmrOuaSePZmt1TvDTXMxahrtX6hYgKxSleCETdgjwCTjzKXrrc2syAoGcEoc7f/ALLn5xn9Z0vphrGqXVNUKqP2da3d2DHKjIZyM4bxx5+ZXu9NFphar0o5Lne1m5WR1PHKqSUP/wCM61JJJnjg5PFE6e+lGmVNJV6IOfXrI3oWfbwrn8q43Y+OJvtZWNHZrrK11htZlJCPtrGCCWyNxAxtBXAHseSZT+h9S0lTIllZcZIRlI3EuMAMng4y2P1HxJjWdwNfUunZxWiUtWHfcfU3MDhiCOAAgHz9U4p6kY22dUNKe21+ftEv2P3tcdVp9LtrFLkhVRQoQBMjYfdRg+ck5PM6pOI9ndKSvWpfqGAp043hwRzYcrWODk8c4A9sfM7D03rNF+fRsV8DJAPIz8g8ie3TzyjuyOshHK9ONKt/qb0RE6ThEREAREQBERAEREARNTUa8CwVLg2MpYLnGFBALH4GSB95rWavUpZWDWj1s20sjEGvjyysPqHtwfeZYJSJ4J7NAiIgCJo9a6oum0917AkV1liB5OPb7ZjpGse2lLHULvVWABJ4ZQ3OR5GSP5TLMvsb0RE00REQBNTqevWmmy1+FrQsf5Dx/PxNozmf4p9yBL9JpW5qbL2jPDYwFU/5sfpI1JYxbPTThnJRKB1DV7n9UMWtusJsUgbdzngL9vaY79Ga1rDWOz8g0sCv7OFY7UUH25zJbtCjS2dV06WElMlql28M/JrVz78BifbgfMtHeOqps6pYhSg+jp1Dm6ux97WHcMCvnhRjJ+Zz9PpOVNdz36ySknA5u1akEHOCRldxAZvAyucEzPdVsd0PB3n6SecYyMy2WdN0gYOKtL5yMapzVnzgUgeqD9pm1FdFzl7atOzscsyah9MSTwN63DJH3E7fw2pyfMw+TFlGbTfUjDC7TuJ9sD5x/IT6Y7yKaQQcH6j+YD755HHiWvX9M9dqqtLXpQ7sVX0/WGeCf9Y42uBjdkH2kv8AiT07T1DSl2sfWtWEFg2gXBcAm72Hk4InF1GjJNuXY+7/AMzUjpwjDltu/QqnQNLdZWmnqXfZ6zAN7qW2DJ/+IHO7GQc/M6J2YKX1t7KaksqoWpq6t2CwP1vz5GcKD5OCZX/w01arrGqbIe2hmU/8GNv+IGf5CTP4b9Bau/Uu6HNbGsOSfzZy21ce4C5OfjHvPHRVuMvP+j26max1Ip7Lj1t/4WbWd5aWq5KLC62v+RDW2Xydoxge5kivVq8qGJQscKHBTcfgZ4J+3mc775/p3pf/AE/+60uHfulD9N1gPtUWH2ZPqBHwcjzO7J7nwFJ7+hYAZ7Kn+GfX31WhU2ndZWxrZj5bbgqx+5BGf0lrY4lJ2rLTtWexI/pHXtPqldtPYLArbWIzw2M45EkJpony7YBPx/OfU8MAjtB3Dp7rbKarM2Vj94mGDJ7c5EkZzrs7+nesfoP8yzosmLsmLtFH7d1Rt651QnP7uqutR8KDk/35MvBla0fRjR1PU6jxXqaUGfi2skEH9VwR+hlgs1KAqGZQWOFBIBY/A+YjsIquSv8Acurvq6f1GwOQ6LYamAAKKANv6kc8yZ6PcW09DMcsaULE+SSoJM5/+0Nb0vrm9mfZfcqZYtsVQuAPsJv9Vc1aPpT0u679Vpw5Dtja6gFTzgKeOPH9snLuQpdy+5jMqnQNazdU6kgdmrRatq7iVRiDu2g+OZl7j1tw13TagStFjv6pHG5lQlEJ+Dyce+JVl5bWZ+/j/wC2a3+oaSHb/wDsml/5ev8AyLKT1LV22aLryOS1VNjLQxJ8bQWUH+IKf8ce0uXbVIXSafGeaEPJJ5KL4z4mJ2zE7kSbHiR2i7i09tz0V2ZtRcuhDBlHA5BH3H9skpzrtr/eLqX9T/5pmt1RsnVHRYgRKKBlF/E7pn7SNJRWoN7Wk1k8AKFIfJ+MEE/YS5a7XV01vZawRFGWY+AJyzr/AOKYexLNNQc07illueQ67Wyg/KMcg7s5HieepWNMvTdSsz/+iF6fq+n6nZbbXUrHU3odxNhDBSahyEXJ5Ht+kk/xD1gfTV6jRalUbcNzVsu6ys8AcEE4bHErWt7l1zrWzatwbEDJ6SBAQ2f0/TPPMg9V2gSRYv5ipYnGctu2scgZwW+3mRHUUfCbLKSt39Txe49fuB9cA5H7wIvqc8H6/P8AfMmv69rUuurF3qJXayKbkW1goP8AxMPMiq7in028c8N7HHz8TL1fWj1r9v1M1zEfH1H3nQtafP2OD8xWiS0Wi6hrkuf9oJ9DkL6vpnJBLemB/wAK/oOZ99c7i/0hbpWZQHqRawN2VuusfbXkHkLySfPiavROhEKLmaxXU7t4OAqg4JU5BJz9x/OSGs6nqqLkeuyvLHKXGtGZlIyS2VBLeOckzk1m9R8n1+m1HCGNW+zMvSOglOqCiy9tPeoY1WgKQ1hx9JB4IK5wP0nX+jdLGnr2Bmclizu35ndjlifj9JxPrXcj6t9MdSBvXAdql+pkDZ348BgMnE7Z0TqlWpoS2ht6EYBPByOCGB5DfIjp0ldfuevWyfy3s63Xl78jn3fP9PdL/wCn/wB1pce/NSE6brSxwPRK/wA2+kf4yld7U46500bm52ck8j96fHxOjW9GqcqbAbNpyoclgGHg7TxkfOJ7LufJju5IrX4U9GfT6AG0FWusNm08EKQAuR7cDP8AOXG08H9JSLO5bL+rPo1LrRRWTZ6ed9r4Xyw5VRuHjzJzSPebtRUws9D01aqw8MGOQ9efJA+kgn5PmamqpFRaSpFY/Bj/AGbV/wDNH/Is6Jmcw/CTSs1F7LY6bNZkgYKuoUZVgfn5Ek+0+5LNfbq7LDYKq7AtNdeQAPqO5yOWY8ceB8TIukiYSqKRfMwTKf1TqOrTputsffVbQbPSs+kGxAR6bleRnBwR8g8TX7ebW6rQaTUNe+/eCygLi2sW4bdxnOPjHiVkXlvRpdnf071f9B/mWdFnM+2aWbrvVgG2j+Ij8xGVwAf4c85P9klO3+5bV6nrtDaxeusF6mPLIAFJUn+IfVwTzxJi6Ig6X6l2ZAeDzMS6OsEMEXI8HaMjPnmU7snrVvUhq7rHZEW3ZSiHb6a7dwY4/M3I88faOyu6bdXpdWtx/e6dmX1F+neAG2sQOAcqc+0rJMpTToua6ZACAqgHyAoGf145mDU6P93sqFa4I+lkyhA8jaMY/X2lC7H1+u12g1DPqXDq5FbKqZLbFOG4wVycYHPJ58SRHcVt3Vl0AJSqqndbtOGss2qcbvIUZ9uTiZkmjFNNIsHS+gCrUanUk5sv2ggcKi1jAAHufcmStlSsMMAR8EA/4ym6PuSyvq9vT3YvU9Yapj+ettm4ru/iXGcZ5GJj7Z6vfZ1XqWmstZqqlHpqcZTkDOQMwmuDVJcFn610Zb9LdpgfTFlZXIAO3PvibXT9N6VVVec7K1XPjO1Quft4lO7I63qLtf1Om6xnrpsxWCB9I3uPIGTwBPO0Ou29Q1OvZ3ZaqnCUIh27Rl8sx/iY4HniFJBSRepzrtr/AHi6l/U/+aZtdk9X1N2v6lVfc1i0WAIMBR+Zx4A+AP7JH9FDnuHqKpxmr6m4yq/ujwD5J8fbOZjd0S3dP1OlgxKT2Z1259f1LS2OXrpszUW5ZBuwVz5YeIlp2WpWWXuDoq6rTvSxKhsEMOcMpDA4PBGR4nPuqdnazTtVeEXWBbQzVoCjE/ODkbfkCdTiTKEZO2WnRzHuXtKywV26eu3TWY5pTlGY8jDVn93gnJxgH3EjdL0HrOK99O8qBj1GRiCMHIYHcD/OdfxPYlC1X2KU69s5po+0NYQ4u09TK38LWBgCfcBlO3H2MyWdkXod1OnpB27ThlQn78LkHzzmdHiT8L1Zfxn5I5v/AOm9fjDVAjP1fWhLDGMEtkzUo7K1L6jdqaXakMcVbkYFSPpXdkbQOfH6TqcRHSSfP8EvUb9s5knb2pt1VtdWir01QrCksRtOMlduwcsM598fMuHaXbv7Fp/SL+oxdnZsYG5scAfAwJOYnstQSdolyspPcHZuo1HUNLq1apVp2/QS5LbXLeQuB5lxqLY+oAH7EsP7wJlialRCSRWG7WavqLa6ggmyspdWxxu8YZGwcH6VyDx95L0VXly1rKqbSBWvPnH1M5AyfYAAAZPJ9pCIoJJFR7I7Vv0AvrLVuj371YFs7cAYK488ec4mXoHa76GzVfs+16rnDqpJVqm5yucEMn38j4MtMTFFIxRSK91no+p1Gk1NLOm65Co8hKRxwOCz++ScfoPEzdp9It0ulp09mxvTXG5S3JLE+Cox5k3E2t7Nreys6btc0a/UaykhhegFlbHbtYEHcpwc5xyDifXQ+0xVqtVrLSGuvOMD8tVfH0gnls4GTxLJEYozFFT7e7Ws0B1S6fbZXa++sMxQ1HGNrcHcvjkc/b3n32z2edHprkDB7rmLWOcquWBGFGCQBn/GWmJmKGKRU+we1rtBQ1NjVuGs3blLDH0quMFefHzMuo7UK9SGvpILGspbWeN3AAZW9m4HB4PyJZ4jFDFVRV9B2of9IW9QvI3lAlVa5IrUAKSzEDLH7cDnzMOg7Wvo6jq9XWUZNQo4YsrVsCDyACGHHyDLdEYoYop/a3aV+l1esvd0sXUPnjKsv1M3I249/GZn6F2ydJfq7NMyNVqGD7WJHpuC24AqCGXJPwR4loIkbR29TWWNW+vcxZgjsFLMck7SSASfiMRilwU78Olb/SHWs8n1wCQCoLbrD98fpkyW6T2pfV1PU61mrK3Jt2AtuXlOclcH8v8AfLH0/pdVClakCgsWbHlmbksxPLE/Jm3CjtuYo0tyo9B7Su0+v1uqLVsmobhQWDKN27njBiW6JqVFJJCIiaaIiIAiIgCIiAIiIAiIgCIiAIiIAiIgCIiAIiIAiIgCIiAIiIAiIgCIiAIiIAiIgCIiAIiIAiIgCIiAIiIAiIgCIiAIiIAiIgCIiAIiIAiIgCIiAIi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2228" name="AutoShape 4" descr="data:image/jpeg;base64,/9j/4AAQSkZJRgABAQAAAQABAAD/2wCEAAkGBhESEBASEBQWFBQVER0YFBUXFhcVFxIVFhgYFRgZFxgZHiYeFxojHh4XIC8gLygpLC0sGR4yNTAqNSYrLCkBCQoKDgwOGQ8PGi8kHyQuNTUxLDQ0KSw0KjQsMC8sLCksLCkvLCksLCwsLCwsLCkpLSwsLCwsLCwsLCwsLCwsLP/AABEIAIwA+AMBIgACEQEDEQH/xAAcAAEAAgMBAQEAAAAAAAAAAAAABQYDBAcBAgj/xAA+EAACAgEDAwMCAwQGCQUAAAABAgADEQQSIQUGMRNBUSJhBzJxFCNCgTVzkaGxshUzNDZSdIOzwRYlYoLw/8QAGQEBAQEBAQEAAAAAAAAAAAAAAAIBBAMF/8QALREAAgIBAwIEBAcBAAAAAAAAAAECERIDITEEQTJRYfATInHRFCOBkbHB4QX/2gAMAwEAAhEDEQA/AO4xEQBERAEREAREQBERAEREAREQBERAEREAREQBERAEREAREQBERAEREAREQBERAEREAREQBERAEREAREQBERAEREAREQBERAEREAREQBERAEREAREQBERAGZ8s44GfPj7+/Eiup6u6plcgGlWy5XO9VwQcrjkA4OQc/aR3XyCKHsbajunrruwKwQSHDjlfGwn3BkOVFKJ89wfiBp9MzKAbTWy+vtHFKMcFmY8ZxyB7yx06hXQPWwZWXKsDlSD4II8iUzvntqrU1U21VgMzIjOD6e6jn6DnjB4Az4yJv9odMt03rVbs0VjFVeP9WSWfAbyfpK5+8zJp0ysfls+NF33XWjp1B66tQljL6SHc1gXwypywyPmQ2o/F8BwyaZjSMb3LgOBzkhACCQBnGZQeu3WHW2FawhY5CqGIYtk+XOQ2eCPY4EhHtt9GxDvADYbKj6Mj8uRyM/3YnN8Wb8J0LSgvEfprTalXRHQgq6hlPyGGQZXNV35RVrDRaQleAoubhGuJ5TPgAD38Zmp0vWXt0mn0WCPWq1u2Mjag2llHvxgyr19I02l6go159WsVb61c78XcZIX+IeQB4zme8tThrg8Vpvc62DPZDdvd0Uaz1TQH21sFLMu1S3JKqfcjjP6iTM9rs8RERAEREAREQBERAEREAREQBERAEREAREQBERAEREAwarSLYpVs4PwxU/HkSn9Z6NcNK6kBq05pV8tbSF+oN6inwMcDBxxk/F3mHVacOjofDKVP6MCDJlFMpSo5Jour/tlQ0+qsajcqt66sRXcRwK291Xbg8e5Y+4ktf3RZotUqv6jVivLqGVuduFclQSy7QDn55lMu6gmivG9F1BrHpXU25cfu/pLVk/6skZx5HPMke59Qa3quK2X6fUJ6lblgW2MnKOo5XaceOOJyQcmrOuaSePZmt1TvDTXMxahrtX6hYgKxSleCETdgjwCTjzKXrrc2syAoGcEoc7f/ALLn5xn9Z0vphrGqXVNUKqP2da3d2DHKjIZyM4bxx5+ZXu9NFphar0o5Lne1m5WR1PHKqSUP/wCM61JJJnjg5PFE6e+lGmVNJV6IOfXrI3oWfbwrn8q43Y+OJvtZWNHZrrK11htZlJCPtrGCCWyNxAxtBXAHseSZT+h9S0lTIllZcZIRlI3EuMAMng4y2P1HxJjWdwNfUunZxWiUtWHfcfU3MDhiCOAAgHz9U4p6kY22dUNKe21+ftEv2P3tcdVp9LtrFLkhVRQoQBMjYfdRg+ck5PM6pOI9ndKSvWpfqGAp043hwRzYcrWODk8c4A9sfM7D03rNF+fRsV8DJAPIz8g8ie3TzyjuyOshHK9ONKt/qb0RE6ThEREAREQBERAEREARNTUa8CwVLg2MpYLnGFBALH4GSB95rWavUpZWDWj1s20sjEGvjyysPqHtwfeZYJSJ4J7NAiIgCJo9a6oum0917AkV1liB5OPb7ZjpGse2lLHULvVWABJ4ZQ3OR5GSP5TLMvsb0RE00REQBNTqevWmmy1+FrQsf5Dx/PxNozmf4p9yBL9JpW5qbL2jPDYwFU/5sfpI1JYxbPTThnJRKB1DV7n9UMWtusJsUgbdzngL9vaY79Ga1rDWOz8g0sCv7OFY7UUH25zJbtCjS2dV06WElMlql28M/JrVz78BifbgfMtHeOqps6pYhSg+jp1Dm6ux97WHcMCvnhRjJ+Zz9PpOVNdz36ySknA5u1akEHOCRldxAZvAyucEzPdVsd0PB3n6SecYyMy2WdN0gYOKtL5yMapzVnzgUgeqD9pm1FdFzl7atOzscsyah9MSTwN63DJH3E7fw2pyfMw+TFlGbTfUjDC7TuJ9sD5x/IT6Y7yKaQQcH6j+YD755HHiWvX9M9dqqtLXpQ7sVX0/WGeCf9Y42uBjdkH2kv8AiT07T1DSl2sfWtWEFg2gXBcAm72Hk4InF1GjJNuXY+7/AMzUjpwjDltu/QqnQNLdZWmnqXfZ6zAN7qW2DJ/+IHO7GQc/M6J2YKX1t7KaksqoWpq6t2CwP1vz5GcKD5OCZX/w01arrGqbIe2hmU/8GNv+IGf5CTP4b9Bau/Uu6HNbGsOSfzZy21ce4C5OfjHvPHRVuMvP+j26max1Ip7Lj1t/4WbWd5aWq5KLC62v+RDW2Xydoxge5kivVq8qGJQscKHBTcfgZ4J+3mc775/p3pf/AE/+60uHfulD9N1gPtUWH2ZPqBHwcjzO7J7nwFJ7+hYAZ7Kn+GfX31WhU2ndZWxrZj5bbgqx+5BGf0lrY4lJ2rLTtWexI/pHXtPqldtPYLArbWIzw2M45EkJpony7YBPx/OfU8MAjtB3Dp7rbKarM2Vj94mGDJ7c5EkZzrs7+nesfoP8yzosmLsmLtFH7d1Rt651QnP7uqutR8KDk/35MvBla0fRjR1PU6jxXqaUGfi2skEH9VwR+hlgs1KAqGZQWOFBIBY/A+YjsIquSv8Acurvq6f1GwOQ6LYamAAKKANv6kc8yZ6PcW09DMcsaULE+SSoJM5/+0Nb0vrm9mfZfcqZYtsVQuAPsJv9Vc1aPpT0u679Vpw5Dtja6gFTzgKeOPH9snLuQpdy+5jMqnQNazdU6kgdmrRatq7iVRiDu2g+OZl7j1tw13TagStFjv6pHG5lQlEJ+Dyce+JVl5bWZ+/j/wC2a3+oaSHb/wDsml/5ev8AyLKT1LV22aLryOS1VNjLQxJ8bQWUH+IKf8ce0uXbVIXSafGeaEPJJ5KL4z4mJ2zE7kSbHiR2i7i09tz0V2ZtRcuhDBlHA5BH3H9skpzrtr/eLqX9T/5pmt1RsnVHRYgRKKBlF/E7pn7SNJRWoN7Wk1k8AKFIfJ+MEE/YS5a7XV01vZawRFGWY+AJyzr/AOKYexLNNQc07illueQ67Wyg/KMcg7s5HieepWNMvTdSsz/+iF6fq+n6nZbbXUrHU3odxNhDBSahyEXJ5Ht+kk/xD1gfTV6jRalUbcNzVsu6ys8AcEE4bHErWt7l1zrWzatwbEDJ6SBAQ2f0/TPPMg9V2gSRYv5ipYnGctu2scgZwW+3mRHUUfCbLKSt39Txe49fuB9cA5H7wIvqc8H6/P8AfMmv69rUuurF3qJXayKbkW1goP8AxMPMiq7in028c8N7HHz8TL1fWj1r9v1M1zEfH1H3nQtafP2OD8xWiS0Wi6hrkuf9oJ9DkL6vpnJBLemB/wAK/oOZ99c7i/0hbpWZQHqRawN2VuusfbXkHkLySfPiavROhEKLmaxXU7t4OAqg4JU5BJz9x/OSGs6nqqLkeuyvLHKXGtGZlIyS2VBLeOckzk1m9R8n1+m1HCGNW+zMvSOglOqCiy9tPeoY1WgKQ1hx9JB4IK5wP0nX+jdLGnr2Bmclizu35ndjlifj9JxPrXcj6t9MdSBvXAdql+pkDZ348BgMnE7Z0TqlWpoS2ht6EYBPByOCGB5DfIjp0ldfuevWyfy3s63Xl78jn3fP9PdL/wCn/wB1pce/NSE6brSxwPRK/wA2+kf4yld7U46500bm52ck8j96fHxOjW9GqcqbAbNpyoclgGHg7TxkfOJ7LufJju5IrX4U9GfT6AG0FWusNm08EKQAuR7cDP8AOXG08H9JSLO5bL+rPo1LrRRWTZ6ed9r4Xyw5VRuHjzJzSPebtRUws9D01aqw8MGOQ9efJA+kgn5PmamqpFRaSpFY/Bj/AGbV/wDNH/Is6Jmcw/CTSs1F7LY6bNZkgYKuoUZVgfn5Ek+0+5LNfbq7LDYKq7AtNdeQAPqO5yOWY8ceB8TIukiYSqKRfMwTKf1TqOrTputsffVbQbPSs+kGxAR6bleRnBwR8g8TX7ebW6rQaTUNe+/eCygLi2sW4bdxnOPjHiVkXlvRpdnf071f9B/mWdFnM+2aWbrvVgG2j+Ij8xGVwAf4c85P9klO3+5bV6nrtDaxeusF6mPLIAFJUn+IfVwTzxJi6Ig6X6l2ZAeDzMS6OsEMEXI8HaMjPnmU7snrVvUhq7rHZEW3ZSiHb6a7dwY4/M3I88faOyu6bdXpdWtx/e6dmX1F+neAG2sQOAcqc+0rJMpTToua6ZACAqgHyAoGf145mDU6P93sqFa4I+lkyhA8jaMY/X2lC7H1+u12g1DPqXDq5FbKqZLbFOG4wVycYHPJ58SRHcVt3Vl0AJSqqndbtOGss2qcbvIUZ9uTiZkmjFNNIsHS+gCrUanUk5sv2ggcKi1jAAHufcmStlSsMMAR8EA/4ym6PuSyvq9vT3YvU9Yapj+ettm4ru/iXGcZ5GJj7Z6vfZ1XqWmstZqqlHpqcZTkDOQMwmuDVJcFn610Zb9LdpgfTFlZXIAO3PvibXT9N6VVVec7K1XPjO1Quft4lO7I63qLtf1Om6xnrpsxWCB9I3uPIGTwBPO0Ou29Q1OvZ3ZaqnCUIh27Rl8sx/iY4HniFJBSRepzrtr/AHi6l/U/+aZtdk9X1N2v6lVfc1i0WAIMBR+Zx4A+AP7JH9FDnuHqKpxmr6m4yq/ujwD5J8fbOZjd0S3dP1OlgxKT2Z1259f1LS2OXrpszUW5ZBuwVz5YeIlp2WpWWXuDoq6rTvSxKhsEMOcMpDA4PBGR4nPuqdnazTtVeEXWBbQzVoCjE/ODkbfkCdTiTKEZO2WnRzHuXtKywV26eu3TWY5pTlGY8jDVn93gnJxgH3EjdL0HrOK99O8qBj1GRiCMHIYHcD/OdfxPYlC1X2KU69s5po+0NYQ4u09TK38LWBgCfcBlO3H2MyWdkXod1OnpB27ThlQn78LkHzzmdHiT8L1Zfxn5I5v/AOm9fjDVAjP1fWhLDGMEtkzUo7K1L6jdqaXakMcVbkYFSPpXdkbQOfH6TqcRHSSfP8EvUb9s5knb2pt1VtdWir01QrCksRtOMlduwcsM598fMuHaXbv7Fp/SL+oxdnZsYG5scAfAwJOYnstQSdolyspPcHZuo1HUNLq1apVp2/QS5LbXLeQuB5lxqLY+oAH7EsP7wJlialRCSRWG7WavqLa6ggmyspdWxxu8YZGwcH6VyDx95L0VXly1rKqbSBWvPnH1M5AyfYAAAZPJ9pCIoJJFR7I7Vv0AvrLVuj371YFs7cAYK488ec4mXoHa76GzVfs+16rnDqpJVqm5yucEMn38j4MtMTFFIxRSK91no+p1Gk1NLOm65Co8hKRxwOCz++ScfoPEzdp9It0ulp09mxvTXG5S3JLE+Cox5k3E2t7Nreys6btc0a/UaykhhegFlbHbtYEHcpwc5xyDifXQ+0xVqtVrLSGuvOMD8tVfH0gnls4GTxLJEYozFFT7e7Ws0B1S6fbZXa++sMxQ1HGNrcHcvjkc/b3n32z2edHprkDB7rmLWOcquWBGFGCQBn/GWmJmKGKRU+we1rtBQ1NjVuGs3blLDH0quMFefHzMuo7UK9SGvpILGspbWeN3AAZW9m4HB4PyJZ4jFDFVRV9B2of9IW9QvI3lAlVa5IrUAKSzEDLH7cDnzMOg7Wvo6jq9XWUZNQo4YsrVsCDyACGHHyDLdEYoYop/a3aV+l1esvd0sXUPnjKsv1M3I249/GZn6F2ydJfq7NMyNVqGD7WJHpuC24AqCGXJPwR4loIkbR29TWWNW+vcxZgjsFLMck7SSASfiMRilwU78Olb/SHWs8n1wCQCoLbrD98fpkyW6T2pfV1PU61mrK3Jt2AtuXlOclcH8v8AfLH0/pdVClakCgsWbHlmbksxPLE/Jm3CjtuYo0tyo9B7Su0+v1uqLVsmobhQWDKN27njBiW6JqVFJJCIiaaIiIAiIgCIiAIiIAiIgCIiAIiIAiIgCIiAIiIAiIgCIiAIiIAiIgCIiAIiIAiIgCIiAIiIAiIgCIiAIiIAiIgCIiAIiIAiIgCIiAIiIAiIgCIiAIi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2230" name="AutoShape 6" descr="data:image/jpeg;base64,/9j/4AAQSkZJRgABAQAAAQABAAD/2wCEAAkGBhESEBASEBQWFBQVER0YFBUXFhcVFxIVFhgYFRgZFxgZHiYeFxojHh4XIC8gLygpLC0sGR4yNTAqNSYrLCkBCQoKDgwOGQ8PGi8kHyQuNTUxLDQ0KSw0KjQsMC8sLCksLCkvLCksLCwsLCwsLCkpLSwsLCwsLCwsLCwsLCwsLP/AABEIAIwA+AMBIgACEQEDEQH/xAAcAAEAAgMBAQEAAAAAAAAAAAAABQYDBAcBAgj/xAA+EAACAgEDAwMCAwQGCQUAAAABAgADEQQSIQUGMRNBUSJhBzJxFCNCgTVzkaGxshUzNDZSdIOzwRYlYoLw/8QAGQEBAQEBAQEAAAAAAAAAAAAAAAIBBAMF/8QALREAAgIBAwIEBAcBAAAAAAAAAAECERIDITEEQTJRYfATInHRFCOBkbHB4QX/2gAMAwEAAhEDEQA/AO4xEQBERAEREAREQBERAEREAREQBERAEREAREQBERAEREAREQBERAEREAREQBERAEREAREQBERAEREAREQBERAEREAREQBERAEREAREQBERAEREAREQBERAGZ8s44GfPj7+/Eiup6u6plcgGlWy5XO9VwQcrjkA4OQc/aR3XyCKHsbajunrruwKwQSHDjlfGwn3BkOVFKJ89wfiBp9MzKAbTWy+vtHFKMcFmY8ZxyB7yx06hXQPWwZWXKsDlSD4II8iUzvntqrU1U21VgMzIjOD6e6jn6DnjB4Az4yJv9odMt03rVbs0VjFVeP9WSWfAbyfpK5+8zJp0ysfls+NF33XWjp1B66tQljL6SHc1gXwypywyPmQ2o/F8BwyaZjSMb3LgOBzkhACCQBnGZQeu3WHW2FawhY5CqGIYtk+XOQ2eCPY4EhHtt9GxDvADYbKj6Mj8uRyM/3YnN8Wb8J0LSgvEfprTalXRHQgq6hlPyGGQZXNV35RVrDRaQleAoubhGuJ5TPgAD38Zmp0vWXt0mn0WCPWq1u2Mjag2llHvxgyr19I02l6go159WsVb61c78XcZIX+IeQB4zme8tThrg8Vpvc62DPZDdvd0Uaz1TQH21sFLMu1S3JKqfcjjP6iTM9rs8RERAEREAREQBERAEREAREQBERAEREAREQBERAEREAwarSLYpVs4PwxU/HkSn9Z6NcNK6kBq05pV8tbSF+oN6inwMcDBxxk/F3mHVacOjofDKVP6MCDJlFMpSo5Jour/tlQ0+qsajcqt66sRXcRwK291Xbg8e5Y+4ktf3RZotUqv6jVivLqGVuduFclQSy7QDn55lMu6gmivG9F1BrHpXU25cfu/pLVk/6skZx5HPMke59Qa3quK2X6fUJ6lblgW2MnKOo5XaceOOJyQcmrOuaSePZmt1TvDTXMxahrtX6hYgKxSleCETdgjwCTjzKXrrc2syAoGcEoc7f/ALLn5xn9Z0vphrGqXVNUKqP2da3d2DHKjIZyM4bxx5+ZXu9NFphar0o5Lne1m5WR1PHKqSUP/wCM61JJJnjg5PFE6e+lGmVNJV6IOfXrI3oWfbwrn8q43Y+OJvtZWNHZrrK11htZlJCPtrGCCWyNxAxtBXAHseSZT+h9S0lTIllZcZIRlI3EuMAMng4y2P1HxJjWdwNfUunZxWiUtWHfcfU3MDhiCOAAgHz9U4p6kY22dUNKe21+ftEv2P3tcdVp9LtrFLkhVRQoQBMjYfdRg+ck5PM6pOI9ndKSvWpfqGAp043hwRzYcrWODk8c4A9sfM7D03rNF+fRsV8DJAPIz8g8ie3TzyjuyOshHK9ONKt/qb0RE6ThEREAREQBERAEREARNTUa8CwVLg2MpYLnGFBALH4GSB95rWavUpZWDWj1s20sjEGvjyysPqHtwfeZYJSJ4J7NAiIgCJo9a6oum0917AkV1liB5OPb7ZjpGse2lLHULvVWABJ4ZQ3OR5GSP5TLMvsb0RE00REQBNTqevWmmy1+FrQsf5Dx/PxNozmf4p9yBL9JpW5qbL2jPDYwFU/5sfpI1JYxbPTThnJRKB1DV7n9UMWtusJsUgbdzngL9vaY79Ga1rDWOz8g0sCv7OFY7UUH25zJbtCjS2dV06WElMlql28M/JrVz78BifbgfMtHeOqps6pYhSg+jp1Dm6ux97WHcMCvnhRjJ+Zz9PpOVNdz36ySknA5u1akEHOCRldxAZvAyucEzPdVsd0PB3n6SecYyMy2WdN0gYOKtL5yMapzVnzgUgeqD9pm1FdFzl7atOzscsyah9MSTwN63DJH3E7fw2pyfMw+TFlGbTfUjDC7TuJ9sD5x/IT6Y7yKaQQcH6j+YD755HHiWvX9M9dqqtLXpQ7sVX0/WGeCf9Y42uBjdkH2kv8AiT07T1DSl2sfWtWEFg2gXBcAm72Hk4InF1GjJNuXY+7/AMzUjpwjDltu/QqnQNLdZWmnqXfZ6zAN7qW2DJ/+IHO7GQc/M6J2YKX1t7KaksqoWpq6t2CwP1vz5GcKD5OCZX/w01arrGqbIe2hmU/8GNv+IGf5CTP4b9Bau/Uu6HNbGsOSfzZy21ce4C5OfjHvPHRVuMvP+j26max1Ip7Lj1t/4WbWd5aWq5KLC62v+RDW2Xydoxge5kivVq8qGJQscKHBTcfgZ4J+3mc775/p3pf/AE/+60uHfulD9N1gPtUWH2ZPqBHwcjzO7J7nwFJ7+hYAZ7Kn+GfX31WhU2ndZWxrZj5bbgqx+5BGf0lrY4lJ2rLTtWexI/pHXtPqldtPYLArbWIzw2M45EkJpony7YBPx/OfU8MAjtB3Dp7rbKarM2Vj94mGDJ7c5EkZzrs7+nesfoP8yzosmLsmLtFH7d1Rt651QnP7uqutR8KDk/35MvBla0fRjR1PU6jxXqaUGfi2skEH9VwR+hlgs1KAqGZQWOFBIBY/A+YjsIquSv8Acurvq6f1GwOQ6LYamAAKKANv6kc8yZ6PcW09DMcsaULE+SSoJM5/+0Nb0vrm9mfZfcqZYtsVQuAPsJv9Vc1aPpT0u679Vpw5Dtja6gFTzgKeOPH9snLuQpdy+5jMqnQNazdU6kgdmrRatq7iVRiDu2g+OZl7j1tw13TagStFjv6pHG5lQlEJ+Dyce+JVl5bWZ+/j/wC2a3+oaSHb/wDsml/5ev8AyLKT1LV22aLryOS1VNjLQxJ8bQWUH+IKf8ce0uXbVIXSafGeaEPJJ5KL4z4mJ2zE7kSbHiR2i7i09tz0V2ZtRcuhDBlHA5BH3H9skpzrtr/eLqX9T/5pmt1RsnVHRYgRKKBlF/E7pn7SNJRWoN7Wk1k8AKFIfJ+MEE/YS5a7XV01vZawRFGWY+AJyzr/AOKYexLNNQc07illueQ67Wyg/KMcg7s5HieepWNMvTdSsz/+iF6fq+n6nZbbXUrHU3odxNhDBSahyEXJ5Ht+kk/xD1gfTV6jRalUbcNzVsu6ys8AcEE4bHErWt7l1zrWzatwbEDJ6SBAQ2f0/TPPMg9V2gSRYv5ipYnGctu2scgZwW+3mRHUUfCbLKSt39Txe49fuB9cA5H7wIvqc8H6/P8AfMmv69rUuurF3qJXayKbkW1goP8AxMPMiq7in028c8N7HHz8TL1fWj1r9v1M1zEfH1H3nQtafP2OD8xWiS0Wi6hrkuf9oJ9DkL6vpnJBLemB/wAK/oOZ99c7i/0hbpWZQHqRawN2VuusfbXkHkLySfPiavROhEKLmaxXU7t4OAqg4JU5BJz9x/OSGs6nqqLkeuyvLHKXGtGZlIyS2VBLeOckzk1m9R8n1+m1HCGNW+zMvSOglOqCiy9tPeoY1WgKQ1hx9JB4IK5wP0nX+jdLGnr2Bmclizu35ndjlifj9JxPrXcj6t9MdSBvXAdql+pkDZ348BgMnE7Z0TqlWpoS2ht6EYBPByOCGB5DfIjp0ldfuevWyfy3s63Xl78jn3fP9PdL/wCn/wB1pce/NSE6brSxwPRK/wA2+kf4yld7U46500bm52ck8j96fHxOjW9GqcqbAbNpyoclgGHg7TxkfOJ7LufJju5IrX4U9GfT6AG0FWusNm08EKQAuR7cDP8AOXG08H9JSLO5bL+rPo1LrRRWTZ6ed9r4Xyw5VRuHjzJzSPebtRUws9D01aqw8MGOQ9efJA+kgn5PmamqpFRaSpFY/Bj/AGbV/wDNH/Is6Jmcw/CTSs1F7LY6bNZkgYKuoUZVgfn5Ek+0+5LNfbq7LDYKq7AtNdeQAPqO5yOWY8ceB8TIukiYSqKRfMwTKf1TqOrTputsffVbQbPSs+kGxAR6bleRnBwR8g8TX7ebW6rQaTUNe+/eCygLi2sW4bdxnOPjHiVkXlvRpdnf071f9B/mWdFnM+2aWbrvVgG2j+Ij8xGVwAf4c85P9klO3+5bV6nrtDaxeusF6mPLIAFJUn+IfVwTzxJi6Ig6X6l2ZAeDzMS6OsEMEXI8HaMjPnmU7snrVvUhq7rHZEW3ZSiHb6a7dwY4/M3I88faOyu6bdXpdWtx/e6dmX1F+neAG2sQOAcqc+0rJMpTToua6ZACAqgHyAoGf145mDU6P93sqFa4I+lkyhA8jaMY/X2lC7H1+u12g1DPqXDq5FbKqZLbFOG4wVycYHPJ58SRHcVt3Vl0AJSqqndbtOGss2qcbvIUZ9uTiZkmjFNNIsHS+gCrUanUk5sv2ggcKi1jAAHufcmStlSsMMAR8EA/4ym6PuSyvq9vT3YvU9Yapj+ettm4ru/iXGcZ5GJj7Z6vfZ1XqWmstZqqlHpqcZTkDOQMwmuDVJcFn610Zb9LdpgfTFlZXIAO3PvibXT9N6VVVec7K1XPjO1Quft4lO7I63qLtf1Om6xnrpsxWCB9I3uPIGTwBPO0Ou29Q1OvZ3ZaqnCUIh27Rl8sx/iY4HniFJBSRepzrtr/AHi6l/U/+aZtdk9X1N2v6lVfc1i0WAIMBR+Zx4A+AP7JH9FDnuHqKpxmr6m4yq/ujwD5J8fbOZjd0S3dP1OlgxKT2Z1259f1LS2OXrpszUW5ZBuwVz5YeIlp2WpWWXuDoq6rTvSxKhsEMOcMpDA4PBGR4nPuqdnazTtVeEXWBbQzVoCjE/ODkbfkCdTiTKEZO2WnRzHuXtKywV26eu3TWY5pTlGY8jDVn93gnJxgH3EjdL0HrOK99O8qBj1GRiCMHIYHcD/OdfxPYlC1X2KU69s5po+0NYQ4u09TK38LWBgCfcBlO3H2MyWdkXod1OnpB27ThlQn78LkHzzmdHiT8L1Zfxn5I5v/AOm9fjDVAjP1fWhLDGMEtkzUo7K1L6jdqaXakMcVbkYFSPpXdkbQOfH6TqcRHSSfP8EvUb9s5knb2pt1VtdWir01QrCksRtOMlduwcsM598fMuHaXbv7Fp/SL+oxdnZsYG5scAfAwJOYnstQSdolyspPcHZuo1HUNLq1apVp2/QS5LbXLeQuB5lxqLY+oAH7EsP7wJlialRCSRWG7WavqLa6ggmyspdWxxu8YZGwcH6VyDx95L0VXly1rKqbSBWvPnH1M5AyfYAAAZPJ9pCIoJJFR7I7Vv0AvrLVuj371YFs7cAYK488ec4mXoHa76GzVfs+16rnDqpJVqm5yucEMn38j4MtMTFFIxRSK91no+p1Gk1NLOm65Co8hKRxwOCz++ScfoPEzdp9It0ulp09mxvTXG5S3JLE+Cox5k3E2t7Nreys6btc0a/UaykhhegFlbHbtYEHcpwc5xyDifXQ+0xVqtVrLSGuvOMD8tVfH0gnls4GTxLJEYozFFT7e7Ws0B1S6fbZXa++sMxQ1HGNrcHcvjkc/b3n32z2edHprkDB7rmLWOcquWBGFGCQBn/GWmJmKGKRU+we1rtBQ1NjVuGs3blLDH0quMFefHzMuo7UK9SGvpILGspbWeN3AAZW9m4HB4PyJZ4jFDFVRV9B2of9IW9QvI3lAlVa5IrUAKSzEDLH7cDnzMOg7Wvo6jq9XWUZNQo4YsrVsCDyACGHHyDLdEYoYop/a3aV+l1esvd0sXUPnjKsv1M3I249/GZn6F2ydJfq7NMyNVqGD7WJHpuC24AqCGXJPwR4loIkbR29TWWNW+vcxZgjsFLMck7SSASfiMRilwU78Olb/SHWs8n1wCQCoLbrD98fpkyW6T2pfV1PU61mrK3Jt2AtuXlOclcH8v8AfLH0/pdVClakCgsWbHlmbksxPLE/Jm3CjtuYo0tyo9B7Su0+v1uqLVsmobhQWDKN27njBiW6JqVFJJCIiaaIiIAiIgCIiAIiIAiIgCIiAIiIAiIgCIiAIiIAiIgCIiAIiIAiIgCIiAIiIAiIgCIiAIiIAiIgCIiAIiIAiIgCIiAIiIAiIgCIiAIiIAiIgCIiAIi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2236" name="AutoShape 12" descr="data:image/jpeg;base64,/9j/4AAQSkZJRgABAQAAAQABAAD/2wCEAAkGBxQSEhQUExQVFhUXGB4XGBcXGBYaFxgcFhgdFxYUGBgYHCggGBwlHBcXITEiJSkrLi4uFyAzODMsNygtLisBCgoKDg0OGhAQGywkHyQsLCwsLCwsLCwsLCwsLC0sLCwsLCwsLCwsLCwsLCwsLCwsLCwsLC0sLC0sLCwsLCwsLP/AABEIAL4BCQMBIgACEQEDEQH/xAAbAAABBQEBAAAAAAAAAAAAAAAFAQIDBAYAB//EAE4QAAEDAgMDBwYKCQIEBgMAAAEAAhEDIQQSMQVBUQYTImFxgZEykqGxwdEHFCNCUmLS0+HwFTNDU3KCk6LCsuIWg6PxNGNkc+PzFyRU/8QAGQEAAwEBAQAAAAAAAAAAAAAAAAECAwQF/8QAMREAAgIABAMFBwQDAAAAAAAAAAECEQMSITEEQXFRYYGx8CIjMjOhweETQ5HRkrLx/9oADAMBAAIRAxEAPwD2VcAuCVWSclSBKgYqVIlSA5KuXIA5KCkXIAcuSLpQAjk0p5KagBhVXGYttMSbk2AGpO4AK4Qs7yhpuBLmDpZY1Mxezdwnf3KkTIrYus9zulzU8DWLSO6LIhs/aMEMqQJEtcHFzT1Zjqd/YUF2vgHuqNLNDZ2ltL+n0KepRJqBsdDIJ7puOBHFVRFmqTgVHSENA4AepPUGiHSkSSkQApK6U2UqAsWUi6V0pis4pCV0pExHJpK4lMlAEgK6VHmXAp0ArimSuJSSmIuAJUq5ZGgiWFyVACJyRcgBVy5cgBU2Vy5ACpEi5ACrkiRADkNx4l3gr9SoG6kDtMIRj8awEw5pMgQCOA61URSInMJIj6XA9SdlUPxkf9qjPtpKeMbmIMC03LezUGFRAep6DsSqKhWaQAHAmNARPgpVJRybK4lJKBDkiSUkpgOXJJSEoAcmkpJSFyAEJSFcSmymAq5IkJTA4lJKQlJKBBEJUiULM0OXFcuISARLKRKEwFSpFyQCFKkKE7Z5SYfCForvylwkaXix1KACxSLL/wD5CwJ/aH+z7SjqfCHgho8k8JpieqS+yLQGslIsUfhLwo/+3D/eJjvhPwnX/Uw/3iLQGp2nTbUDQb5XSQDBFiLkERqENxWCaGlwdUZG5pDieEBwdeYACy1Llzs9larVaC19UN5xwq0DOSctjVga8FNi+X+CewtzGdQS7DEAgy2RzwkSBZUpIloLfEa4eG8+5uYEgZaZ8mN/NiNRuO9W6GEeQ4Pq1THlNIpAHsIptJab3BGh4LLDlds8up1DTaHskiHYeAXa35wduino/CDgw55Ju6AMrqEADSflbuuT4DdJWZBlNRhqDKdQP8gBjgS54i5bGrj+SjIK862ly52dXpmnVBewlsgvw4Bhwdq2sOHoRCj8JOCMBuaNPKw/3yeZCo2hTVkx8IeE+t51D71Kz4QMGdXOHaaXsqItBRqiVwKyo+EHAn9oe/J9pWsFyxwlV7WMqS5xDQLGSTA0JTtBRoJSSkSFMBSUkpFyAEKSUpTSmAsppK6U1AjiUkpCuQAWXLlyyNDkq5KgBpXJSkQB0oDyj5W4fAuY2vIzguaZYAYMEdJwki2nEI7Ky/LugypTpseAekSJAMQItOmvoQwKY+E/AnRx8/D/AHqH7a2tgtqtaxrA91I5pdzbsocC0joVCb281BP0TRH7NngPcreBo82TzbGXEG5bp2MPFRmtDoqjk/hxpSpf0/8AclGwqBP6ql/T/wByv5an0af9R33aQNePm0/Pd92s7ZpSKX6Doi+Sn5lv9SY7YdL6FPzPxRHp8Kfnu+7XEP3in57vsJqTE4oFt2RSbpTpeZ+KQbHpT+rpeZ+KJGm/6LPPd9hI2nUJgNYZ+s6T1RkUu2yklRTGyKIgc3Sn+ARFp39YXHZlMfs6P9P8VHhNrCrXdTYGksYSSHOyzmaCAcsnusiLs53M8532EXa0HLDcJVNUwaNkU5HydL+n+KkZsemJ+TpeZ/uVxrX/AEWee77Cd0/o0/6jvu0XImolB2yWX6FPzP8Aco3bFpvEFtMf8v8A3Illq/Qp/wBV33Sa0VQfIp/1HfdoTlYNKgO7k3SFslI/yH7StbBo4TBVG4isxjRTkNeABlc8ZQ7pECILhrqQiRqVIuxvc8/YVLaFAupua+m0tcRNwYgzMRda2Z0aVvwj4A6VZ7DTPqent+EDBFwaKkk6CacmdIGeVjsLsnD76TD2tHuRXYeyMM3EUnCjTkOBHRFjo0jrBIPcmsSwcD0WEi6U2VsZnFNXEpCUxHJCkJTcyQhVybKSUxhiUqzg5ZYbi/zfxVOry5aHkNpZmfSzw6I1yZdZ61laNDYJVm6fLTDH94D/AA+0GE//AIxw3F/m/ilaA0KaVnm8tMMd7/NHvThyww31/N/FOwDiyXK2sTVABFmjdOpniN0IieVuH4VPNHtcs9tHHCrUc8TBNp1gAAegJSeg0gHiM8npDuYftKNuDeZIfVE/RMDuBNtEWY3erEWWeWirPOuVO0a+HqNaytVAiTJvJ9kR6VUwO2cQ+nUPPPsWb27yRvEjuI65srXL6lnqW4x4W9iD4DA1GtNOm3O57Q8tAkgBzcmm8jnDH1UJalcrDbdoVYvWf4qXZWIrVa7afP1cpBPRIBsOJVA7KxMTzL/NKsbDqijWYS5pc8hlrtYHubLifnEdVutLEko7mvD8PiY7agtt+41FfY9Tm3v+M1qbWgzUqPBY3hIbdx6gruwNt4djKTG1Hvq1Zg1PLdBcCSBZjegYHZMlBeW4xl2McalAw1rWhsyYd0mhovmbYjQb7lVORmwnMqGrWDZiGXktMkOkC0iNZt6oUpZ6SOt8Ngx4fPKdt7V02d873Mm/FPw9R/N1CIc5mYbw10eyU48pMR++f4j3K5yv2FWOJqczSe9pOcQ0nywCf7pQA7LqtdkqsLDlzAEQYmJ7NfBOMKRhxeKsTEzdqXkehcn8PVr4dlU18RmdmkNe0CziBE9iDcq8ZXw1VjW160OZm6TmkzmI3DsWq5E08uDpDhm/1lZT4TcK51aiQJ+TIHc4e9VRytgkcpMT+/f4hWXcpMUKTTzxkuduZNg3fE7z+ZQAbJxH/wDPU8xydVoPDabHU3N6TpkQAX5YHEmGzfuGpLyis0Wxtv4qtWbTNdwadYayeqOjqtZWwdUtI+MVzb6DfY1Ynkdhi3EAnddepsG5KgsC4eo86Fne0/aRHCVKjSHdCQQdHbr8UPo9Exwsr1FxPUpTKaPRA5JKC4blDhw1rXVQHhozCH2IEG+WFOzb2HdpVafH3LrtHPTCJKaUNfyhww1r0/FJ/wAQYY/t6finaFQRJTSVRG28OdK9Lz2+9J+mMP8Av6X9RnvTtAXpXSqH6WofvqXnt96T9LUP31Lz2+9GgjIU4+mzxn2qZoA+cy/54odsSjiBPxmo1zpkFjQ2BEXtvk+aEVbE2ef7fcuembWRPcIs9n571HUg3zsAj871n+VOPxAxVKhhi3M4AHM1rt9iTFgBfuUo2Ztb97hvMPj5KWVvYLS3DdKmAZzM/I7VYaRF3Mv1/ilwzDG8jjHXZOxIDZPAE9lkUOxG1QPnM8fxTZA/7LJ8m8XjK8VXCiKAcWmGuFQiJGXdqR6VpjU6lE3RUVZaZU3K09yFUjLgOtWMXUytcTuBPgE1LQeW3SMltd7XPzvu0dI75k2AG9WuRNOatV8a1AIsSJbVJuBGvAAWtAsA2Pbmp5yejnawC9wZJf2dEjqv36Pk9gRlLmktBqwcpItBI0/ijvKjCk5yvkelxeHDhsD9N6ze/ds6/ijY81IgjVeNYXA1qriymxzi0wSLAQYkk2Fxx3L1X4kf3tX+o73oNs8ZXPvJhoJ43JCvHgpVZy8DxkuGUsi3r6X/AGW8bi3U6OZ4BqBokTIzb78NUL5P4+pVxTWkw3K95a0QJkRO8+UTeVZ2zUlveEN2U9ra0F5ZYmWwDpGW4Op9SFujnk7TNi5o54C92f5fgstyxwk4lhj9iRf/ANyVbwxqPxH62qBkkXbmidJ5vioNuUiKwl73/J2L4MS/dDQtJu4mUVUi/wAnOjQY3t9JKG8p6GerR3eUB25mn/FEdkH5Md/rVHlCwk0oMEuIHfCyfwmnM2zG9qxXLCkKlKq8ZSG4inBbxY3m3B3FwcHN7IRgU3im5/xqsS3cTRA1hoMUyRMj3LJPdOBrZarw1lQNyw3K/wAkurukF2ZznOdYjct5NVXMnDw5ZZTS0VL6kWzsLkqE8Z9ZW3pness4dMH83uFosK7ot7AskDBWIbFR/b67+1WaDVU2rWy1TbcD6I9isYHESAsr9qjVr2bLLdm5ySGg31jqGtlDTw4tLdN1kN5R4nEMLPi9F9UGc2WoWZdIkDWZPgmclNo/Gab3uZkc12UtLs2gBJmAZufBapGTDNWgHAwy/Y3t4qKls1z5AaPRvVoMQbbu0a1Fw5qlUqB0g825rcsQRNpvJ37kxBN2zcrQXUxIjQBVX4VpnoGN2mnZPFZ7Gcrq7GF1XDYlo0JNUxfRaHZNUVqNOoMwLgHXc463jWEUOyIYFojozbq9/wCYU3ND6J9HvVk0e/vI9So5a30R/cgQTa6cxixt4fjKexotp4BQCWgAi6Zi6xbTe4SSG2A1JOgAGpkhSpN7lOKRmdlbSa7adSo4F2UODcpaNOjPTcOtbobWa9pa1rgctiTTP+l5PBeZbEwz6edz2OD3O+c06Aa3Ealy2HJ5pJcSI0AsB9Y+kBa6KJnVyDTawaMsab0M5S43JhK7hY5Mvjb1n0K/Uq30Wb5duccMGNDiXvBMAmAOkZjdMeIWdmlFzko8DBUmhrxq4kiGuudOO7duV3LKF8naWWi0aQA3fewn0koqAonuVDRD8F5Wm5UuVdJxpS09Fp6TeMkAGeo7vciGGGqp8oanyYHFwHhJ9iTinGjbAxng4scRLYzmz9qO5sMOujSLRca2k2EW9so9sGs0YdkuAPOBxBgGMwExutdBG4YZwQN993WCO+yIfFxGrhcfPfx7VGDeG3Z08e8HGksTCVWrfU0x2gzNGZsDUk8NwQbCujMSNYt3A+slRjCNA1f/AFKn2k/CUwAddd5J9ZWrxMxwqFCbScCzTeFT2ZhmmsMxAIBMnhJj2qztRssg6E+5VsPs9pic/nuHtRdCaNBQLW1rOH6vW300O264OrCCD8nuI+n1KoMC3OYLx0R89/E756lK7CgDyn+cT605YmlCjh62ENlD5Mdp9aq7dpF2TLqCY7Yt6VPsy1MDrPrUO1b5bkX3Bp3fWBS5BrZS2m6q6mcgOZ4yECQIeRJjsEdQc5UtoFpoPZSA5um4sDvp5HdKpOhBfmPYArzcKD853hT+wmYPZ4FNrGuc1rZaAMsRndxaeJ8VWZat77I0cpfprCW131fL+PuIy7GO4hpnj0fz4I1gH9Bvf6CgdehljpvPAHLHoaEU2Y75PsJUqRm0R7Yc0VATvHqJ96bQqCLJdrNuw9vsUNMKHuWti2/GCmM+ZrRpLjDb7j3rL8ka/wAtimAjpEVOibXJBi+miv8AKfCGphKrQJMAgRJkEHRZPkY40sVkkHovZbi0yPUtFeUza9o9IFZR1a2UlxcGjeTAGu+dNQomlVdvYfncPVYNXMIHbFv7gEk3uDV6DuUOOo1cPUZmpyWT5bdRew7YVHkVis2Gy/QOX2j0LyuW69QO7db3rbcgMT0qjNxAcP5dfQQtJN7kRVHoVIzvjsKlzoeypH54Kbnuz0oixtCZydyaLloMETmgi1tNest8FIOxAdqco6eHxHNllR7i0RkDTEkne4dXgs072Larc0dHDMJMsYf5G+5PsHEAAADcANezsCzLeWlMa4fFf02feLQUn5pIB16uz2KtSdCR6q1C1z+k0GG2kTBcTOvU0Kw5qz9flFQp1ajHudmDosxxFgBEj83U6laBxoAFvBOBXU05xUMpE2GCE8onfqx1k+A/FF2WCC7bPyjBwE+J/BVyFzI8NQGUEuN/4R7JVqnQaeJ/md71jeUOAdUrCDByD0CfWSg20g2hULCXugAzmjyhOkJLV0ipaK2eqswwjV/jP+qUrcPFpnwHqXmuzdnGvRdVY57cr8l3dQdM9/oXpmHaWsaDqGgHuEEpNq6BXVlbaNInK0cdYnh1pwwxFs7u4N9olSY3ymcN/gsFh9m13c681qgYwOdZ7pgSY16kWFaNm8ZQvcP1ic7tL3g24eKfUws6O8QD6oXmDscY/W1/PPvR3CYCvTxVIOrPczM0kFzr30605abiir2NlgWw0i2p0EC8H2qDaFEuygEDpbwTuPAhWMPof4v8QqXKAO+L1MpLXZXZSCQQcjoII0ujkHMe3B8Xu7g0esEqVuCaPJc8DtB/1A+hea46viaFNj34jEQ4kCKjzca6u6lFs7amIrPyMr15gnpPdFv5lW60Jej1PScXg5BIcLcRf0H2J2zB0SPresLL8mHYg1Xc9VqOGSwc4kXOsE62Wn2fbN3e1RFrkXJNbkm0h0R1H2KrSdZW8bemeoj1qmyEPcS2JarA5hG4gj0IQdm02RUF3NIMkNmJvcCdJRanZD33DmyNCPYnbQUXSDNvzuT2useq/hdQ0KktabQQD6JU0t3Qqomyk/Y9I7vQz2tTaeyKVIiowQ4amGixs7QDd6laa+357PelLpBHER4p2KiUs96TL2plN5LQeq/t9IKbznahsKCI/P5715qa3PY2pUmAHEg3+bYCwK3u1MXzdCrUPzWmPC3pK8e59zTZ+Xjd1/AFNCZ6JQl9RgdcA5piLN6R4bhvWponK0DfF151yAL6lZ5c4kNYBrve77LXL0FxhEmKMRxqRvXmGzPl8XTn59XN3Zsx9DVutuYrm6FZ3BhjvED1rGfB+wuxgHzWUy7drZovE/OO9JbFPc9O3pp1UmVRl0lZM0RbDbBAdqXrHqAHon2rQNKBVG5q1Q/WI8LK2Sga6lNV3VAmL3MW67JcbyJpYmo6q6rVaXRIAZAgBtpHABS0hL3dbhpra6802uDUr13hocOdfLo3ZjBPcowPim+/7GmN8MV3HqmG2OzC0eZY8vGYv6QE3F/JtrHijAaszyPaW4PDiAOgSI356jj9laYvgWCn9yXgH7cfErYwnO3hH/b2oZs3DZ21aQMc4wiYkjNLQY36nwRDGVOn3e9C3VMuGruBgikYIMHRxkHwUyfvIdX5FRXu5+HmVz8HciPjBuI/UH7aK4qmOfaeBA8F563atb9/V3D9Y/j2r0Koflv5lpxO0eqI4feXRhGi2x7fYFDtJvybvz80qzhT0T2qLaDZpnr9oKb2JW5mdr8nzi6FOk14YWPzyWl25wIt1lUth8in4arzjqrXDK5sBpB6QiZJT+VmOqUsGHUnvY41Wy5pLTDg4kSN0wsxyY21iH4qk2pXqva4kFrnuIMsMSCeMJ4GuFHoLG+ZLqb3BUQKk/VKv4Lyj2e1D6NWOb6xftOvpRHAXf3fiufh/hrr5nRxHxX08iXFDoP7PVdDmNRjEUrOjgY8EFpEwLreRjEnleZcq8G0Yurpd07vnNB9a9PXn3L2kG4ljiD0mA2iLEjh2K4bkSNXyerl+Eon6oHh0fciLT2rO8icROHLd7XO9MOA9KNc4h7iWwC5Z7KFV1N30cw7QYcP8lksVsTICdQF6Ftqp8nIGYiDHfB3/W9CzGKxDnNjmjcfk6rVbGbtMPckMRmw7AT5JLe4fgUfssTyGxH6xnY7/Ej0LUyePpKzehoivynmpQ5sB1yCcrZMTJABI9ayZ2NTiOZxRP0sgj+0laett2i1hc17XRa7S25EgSH/AJhVRysB3t7qpjwJVxja0JbL3JbAspN6IILrmQAejZoNzfpORlzCdxPcUIwm2aWWTUptIFxD+3Vg7fBSnatN4MVaZjc4v3fVcfYodXQ0yvyjwzqlE0mDpOLZsbNBk6DWwsoeRmxuYfVdJLoDTLXNI1Ng4divUccAHlrmWkaNFxu0ndoiGza7n0g45QXGwAOhN5B36ppdgXzLzZOgPgmU6ZzDtUTKzX+S7fB6FLdrqxXKALbTbsaPU0Dcs61NL0AeysTjjictWnloZ39LK3yROS+aT83cpcO6S53WT6yrWHq1WmpneDEEZRFiSYMze0yoKDxlPRb4u9Wa2qqS1JT0KNDyu10z2CF5pVxlRjKrH02hznEvzNcKkuvvMCNRbf2L0s4zI0vyt6Ie4eXuH8W9efY3GMxE130Wh76gYcr6tyWzN3GIsIWfDrRvtbNMf4kuxI3/ACaYOYw8bqNPxPSPjm9C0NRqF7NpBmWmB5OVjd1msETr4o3VapUblJ9/2G3UYru+4Jxxhx7B7UC2o6MLiDu5gjvIKN7T8p/Z7EIxGPNGi97QHFjQ6DN4tFu1Q/nR8fItfKl4eZ5tTe3OwNZlILZOZxm4nWy9dJ+U/nK8ic8mpmIIzPB8XgxovW2np/z+9acVtHqiOH3l0ZqOT1YNDpLRca8N/qCl5TVw6hZzSQ4aHqd70HouysJ1KrnEl9IlzcptLeGmvitlL3Zi17ZkeWDh8Sf/ABs9DgsZsItZisORP6xupG+27rW72njuYpOqlgeGwC0kjynBsiAeK872YYrUTvbUZHnBZ8N8pGnEfMZ6e09GmeBjv3+pF9n+WPzuKDjyB1PPoJ9qNYcQ5vb7Vhw+76s2x9l0QXxAYQYaQY42WZjdwK0jmyFncSzpuHWezVdM9TnjoTscsly/wZfzLmtJIDgcoB4Edi1DGwqHKXDF9NuVzmkOmQSLQRFusjwTixSRnORBINVhEEFroPXLfYtEFQwOEc0Fxfmi985Nr/TV745Ak5QNSTYDrkmwQwQ+sOgYuRNuNpjxhZt21XQP/wBetv4b+9XMRyqo+QCSZ1a0/NM2Jc21u9CK+1GZiTVxDM1xIdAvuAqFaRtIiSTY3k1ULMUMzSxtQuaA761wPQtrfggGzKXOFpbiS8a6uPnDNI70W+Lu/eDwf94oaspGDxeGFNjWdO75OaBIIA9F/OKFYsDO7K3KCbCZgHQTvW1xuAY2iXVBmLWl2pnQ8Dvj0peSmx6bqLKlVgdUccwc6SdYbc9kqyQZX2awkRWIAAbHN3hoDRcPvYcFNgdmtY8O52dejkcCZEG8kGxK0NSjGmqiZtGmx8VHXG7K51+4e1SOkDsNgobSD6oEOc90NeZnMRFv/MOvBaWltSiym1uY2EeS68DsVOjtLD3l9PX6FW3VdwUmIrYSrlzVGggfMDm6nfmDupNSoHFMfyapv1M3JI8qI1BE9q1lInK49UIVgdtUx5NYZWtDR07wPUNFc/T1J2tWmf4qg9oUaXZWpRxVWG1T9aP7AI8SVSFSKc9fpRGpiKDzHyRaZJ6bdZHV2qSlQoAAgU+4j3hDaBWZ7EUXVaTmNjM+kWtkwJeC28dqBUeSOJa1gIp9Gpzjzm0aA3S2vQevRXVmiABAJvYRYHrv+Kp4zaDaYfZjWwL5RJiZIj2SpwkoRylYsnOWYr4V81BFrn0CO5Hc8hAW7aFbNUFF+Xc7I0GBfOJqAwQdd+VMwm03PBJZVaAYByTm67ExopTSb6g9a7kPxzxzlThv8EHx+GdVoVWsaXOLQwAWJggnXqCIQ0lxIqmTN6dYDwywpaGMp050B4FtT2iyWVOal2XyZWeoOPbR5+3kxiQR8hUNxvbxmdVvmuGeJ+cpm7SYd3gcQPQAuOLw8xF+vnp/0KsWOeu5p7MnCnlb6NF5tYQY0lU8diIFXtHoyqFuJpE9B0N1jpkazIlkqIYqnULjmgS4GZaSC0TFvolaKiNQTtugauGrMaC51iAASSWuaYA36LF0dj4gPaeZrWcD+rduIMr1ClWoNkyAf4n7+xqnbj6XUe959ijC9iKiViyzSbKOFggg/TNu8+1X3vIII0TM2F16V72c/wAbtXVsTQcABUcCLDU+PQ6lnCGVt9rsuc8yS7FQZZVJ3+pZ3aLubrPdlJzRoC7dewmN3irDdr0xpVb5r0J2pVpVXHNWbdwIs60COGq1bTM9hXbdps8t0A2EtdIIiYEdYVXbG3mtpyC0kiWGCWuveDEHTuOqZTwji0FlUwSdbiCYHsOm9T0dnvi5plpBzAMZDpEOkZb2TUQbAJ5VuizW31sPcoq+3ucY6m8AB4gmBadD3aovW2KfoUb3Etb4+Sm1NhPHzKEfwN+wnlM6faYvESww9haZmHNA0iwtprcdSibWbvE6+nf3Lbt2dVaIimGncAAOFxl/MIS7DObiuZJEOZmbLaZv3t6nLSxg/YmM5qo6o0WykXAi7xHVvhGv+KnfRHgPcpjgH2Bc3LrEDdewDYVX9GVOLPNH2VDtirvJ+Ve1GnDlrdXkCIOkyd3UB3onhMQxjGUw8Q1rW2N+iAO5ZB3O1y0S0ZTLbAQePRbfRaTC4iuABVqXmAWhu4b5brM6IbpFpWFX42lHlN8R71QLKbjmhhvrDZ6rqZ1N72kOe6DwMHxaB7UXwNbIxrAGwABdoM5RAJO8qc6Y8rBbmtnM4NJ4mPWkGHpEeSzut6itQzatT6vgfemPxzjEhhE72k+1GgagSlSaQbNgiLATEzBOpuAUnxOmJ6Db2uAd0b9O5HWYmf2dM9o/BS52anD0bdg/wul4jvuM47Z9Mx0BbsE9tr96UbNpRGQeJ9Y7UffUpAf+Hp9xj0hqazE4cz8jF934EIfUF0ANPZVMGb2+bmt6gfSquMwrA9zgGNlkQ4kMu4TMmw71rKVbDx+rPfP2lnNsVGCrUik1zQB5Tqkm4lsAwBN5AmwS1SDQpCgxrQB8Wkmei9zrmAZvAmBrwRHD4bRuWkOtuKDR1mBMbyhDcW0OJNCnl3NvwHzjfWVO3aVOf/DsG6x7uCTtpL1/sLn6/oJmkeBPUMTPrbCdTpEfMqDr5/3BDxtClE/Fx5zT66al/SNEx8h6WfYSyPs9f5Bfr0gg5j4s2seyu4/4ppZVt8niT/zj7QqOIxlBry3mHcfLG4TvYom7Sw/7h3nM+yEsnd9PyFhc06zh5GKEcKiq0qVSnUMisM2Z0FwLzLTFpuZbbrVH9I4Yfsn67iNygfiqOYimx9munM7i06R1Kox7vp+QYca2rrGMHbHvTXtqccZ4U/toZSxGFJAiv4jdP1upMq7RwwJHy47AOE76inL6oLCDxU/9Z/0vtFNZWPHGebTHrKp/pbDDTn/z/wA1QjHULn5b0ex6eX1X4CwoM5343u5v7SgquqTE47zW+vMqgx2H388e83/6i5mKwzrfLjvP3ilpel+BlxtSpaWYh8WGZg7ZJDyrzMwbdrwOtrh6wgFSvhRN65jq/wDlUJx+Fburea321FcZV/xiaNAcSIFxYRx0sk+MDIL3hAK+1aQP7XcdG6P6Q+dw1CiqbTaTYOixvE371rZIYdWnf60A2+/LWw9XcHZT2H8C5SnaQiYMDs7EN25jm1KIbBDgQQbdnqKE0KzRGv22PDuKk5z+LwQRm1CQDGo/O5J+kncB+e5LPHtJzI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AutoShape 2" descr="Image result for town of midland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7644" y="5639634"/>
            <a:ext cx="3244469" cy="592808"/>
          </a:xfrm>
          <a:prstGeom prst="rect">
            <a:avLst/>
          </a:prstGeom>
        </p:spPr>
      </p:pic>
      <p:pic>
        <p:nvPicPr>
          <p:cNvPr id="7" name="Picture 4" descr="Image result for city of windso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2464637"/>
            <a:ext cx="2678887" cy="17190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city of windsor ontario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2973" y="2464637"/>
            <a:ext cx="2292096" cy="17190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 result for city of windsor ontario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4123" y="2459243"/>
            <a:ext cx="2576263" cy="17168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Transition Window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sz="2800" dirty="0" smtClean="0"/>
              <a:t>Proposed transitional policies: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/>
              <a:t>CBC authority comes into force Jan. 1, 2020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/>
              <a:t>Municipalities can no longer charge for soft services DCs as of Jan. 1, 2021</a:t>
            </a:r>
          </a:p>
          <a:p>
            <a:pPr lvl="1">
              <a:spcAft>
                <a:spcPts val="600"/>
              </a:spcAft>
            </a:pPr>
            <a:endParaRPr lang="en-US" sz="2400" dirty="0" smtClean="0"/>
          </a:p>
          <a:p>
            <a:pPr>
              <a:spcAft>
                <a:spcPts val="600"/>
              </a:spcAft>
            </a:pPr>
            <a:r>
              <a:rPr lang="en-US" sz="2800" dirty="0" smtClean="0"/>
              <a:t>Consultation is ongoing and final regulations will confirm these details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0A90F35-7474-4D9A-B819-3B532F7F3FDB}" type="slidenum">
              <a:rPr lang="en-CA" smtClean="0"/>
              <a:pPr>
                <a:defRPr/>
              </a:pPr>
              <a:t>9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5843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z="3800" dirty="0" smtClean="0"/>
              <a:t>Windsor DC Rate Structure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81C52A-CDE7-428A-8157-1F5865172713}" type="slidenum">
              <a:rPr lang="en-CA"/>
              <a:pPr>
                <a:defRPr/>
              </a:pPr>
              <a:t>10</a:t>
            </a:fld>
            <a:endParaRPr lang="en-CA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293396"/>
              </p:ext>
            </p:extLst>
          </p:nvPr>
        </p:nvGraphicFramePr>
        <p:xfrm>
          <a:off x="381001" y="1306045"/>
          <a:ext cx="8305799" cy="5050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0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9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88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8821">
                  <a:extLst>
                    <a:ext uri="{9D8B030D-6E8A-4147-A177-3AD203B41FA5}">
                      <a16:colId xmlns:a16="http://schemas.microsoft.com/office/drawing/2014/main" val="2380854466"/>
                    </a:ext>
                  </a:extLst>
                </a:gridCol>
              </a:tblGrid>
              <a:tr h="62080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entury Gothic" panose="020B0502020202020204" pitchFamily="34" charset="0"/>
                        </a:rPr>
                        <a:t>Service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entury Gothic" panose="020B0502020202020204" pitchFamily="34" charset="0"/>
                        </a:rPr>
                        <a:t>Maximum</a:t>
                      </a:r>
                    </a:p>
                    <a:p>
                      <a:pPr algn="ctr"/>
                      <a:r>
                        <a:rPr lang="en-US" sz="1200" dirty="0" smtClean="0">
                          <a:latin typeface="Century Gothic" panose="020B0502020202020204" pitchFamily="34" charset="0"/>
                        </a:rPr>
                        <a:t>DC Cost Recovery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>
                          <a:latin typeface="Century Gothic" panose="020B0502020202020204" pitchFamily="34" charset="0"/>
                        </a:rPr>
                        <a:t>Maximum </a:t>
                      </a:r>
                    </a:p>
                    <a:p>
                      <a:pPr algn="ctr"/>
                      <a:r>
                        <a:rPr lang="en-US" sz="1200" dirty="0" smtClean="0">
                          <a:latin typeface="Century Gothic" panose="020B0502020202020204" pitchFamily="34" charset="0"/>
                        </a:rPr>
                        <a:t>Planning Period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entury Gothic" panose="020B0502020202020204" pitchFamily="34" charset="0"/>
                        </a:rPr>
                        <a:t>Planning</a:t>
                      </a:r>
                      <a:r>
                        <a:rPr lang="en-US" sz="1200" baseline="0" dirty="0" smtClean="0">
                          <a:latin typeface="Century Gothic" panose="020B0502020202020204" pitchFamily="34" charset="0"/>
                        </a:rPr>
                        <a:t> Period Used in 2015 DC Study</a:t>
                      </a: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>
                          <a:latin typeface="Century Gothic" panose="020B0502020202020204" pitchFamily="34" charset="0"/>
                        </a:rPr>
                        <a:t>Bill 108 Implications</a:t>
                      </a:r>
                    </a:p>
                  </a:txBody>
                  <a:tcPr marL="87044" marR="87044" marT="43522" marB="4352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606">
                <a:tc gridSpan="5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Century Gothic" panose="020B0502020202020204" pitchFamily="34" charset="0"/>
                        </a:rPr>
                        <a:t>Discounted Services</a:t>
                      </a:r>
                    </a:p>
                  </a:txBody>
                  <a:tcPr marL="87044" marR="87044" marT="43522" marB="43522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87044" marR="87044" marT="43522" marB="43522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044" marR="87044" marT="43522" marB="43522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044" marR="87044" marT="43522" marB="43522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044" marR="87044" marT="43522" marB="43522" anchor="ctr"/>
                </a:tc>
                <a:extLst>
                  <a:ext uri="{0D108BD9-81ED-4DB2-BD59-A6C34878D82A}">
                    <a16:rowId xmlns:a16="http://schemas.microsoft.com/office/drawing/2014/main" val="3324572814"/>
                  </a:ext>
                </a:extLst>
              </a:tr>
              <a:tr h="44220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entury Gothic" panose="020B0502020202020204" pitchFamily="34" charset="0"/>
                        </a:rPr>
                        <a:t>General Government</a:t>
                      </a: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entury Gothic" panose="020B0502020202020204" pitchFamily="34" charset="0"/>
                        </a:rPr>
                        <a:t>90%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10 years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10 years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Partially Impacted</a:t>
                      </a:r>
                    </a:p>
                  </a:txBody>
                  <a:tcPr marL="87044" marR="87044" marT="43522" marB="43522" anchor="ctr"/>
                </a:tc>
                <a:extLst>
                  <a:ext uri="{0D108BD9-81ED-4DB2-BD59-A6C34878D82A}">
                    <a16:rowId xmlns:a16="http://schemas.microsoft.com/office/drawing/2014/main" val="1273046655"/>
                  </a:ext>
                </a:extLst>
              </a:tr>
              <a:tr h="2636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entury Gothic" panose="020B0502020202020204" pitchFamily="34" charset="0"/>
                        </a:rPr>
                        <a:t>Library Board</a:t>
                      </a: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entury Gothic" panose="020B0502020202020204" pitchFamily="34" charset="0"/>
                        </a:rPr>
                        <a:t>90%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10 years</a:t>
                      </a: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10 years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Removed</a:t>
                      </a:r>
                    </a:p>
                  </a:txBody>
                  <a:tcPr marL="87044" marR="87044" marT="43522" marB="4352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6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entury Gothic" panose="020B0502020202020204" pitchFamily="34" charset="0"/>
                        </a:rPr>
                        <a:t>Indoor Recreation</a:t>
                      </a: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entury Gothic" panose="020B0502020202020204" pitchFamily="34" charset="0"/>
                        </a:rPr>
                        <a:t>90%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10 years</a:t>
                      </a: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10 years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Removed</a:t>
                      </a:r>
                    </a:p>
                  </a:txBody>
                  <a:tcPr marL="87044" marR="87044" marT="43522" marB="43522" anchor="ctr"/>
                </a:tc>
                <a:extLst>
                  <a:ext uri="{0D108BD9-81ED-4DB2-BD59-A6C34878D82A}">
                    <a16:rowId xmlns:a16="http://schemas.microsoft.com/office/drawing/2014/main" val="3328486490"/>
                  </a:ext>
                </a:extLst>
              </a:tr>
              <a:tr h="2636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entury Gothic" panose="020B0502020202020204" pitchFamily="34" charset="0"/>
                        </a:rPr>
                        <a:t>Park Development</a:t>
                      </a: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entury Gothic" panose="020B0502020202020204" pitchFamily="34" charset="0"/>
                        </a:rPr>
                        <a:t>90%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10 years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10 years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Removed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044" marR="87044" marT="43522" marB="43522" anchor="ctr"/>
                </a:tc>
                <a:extLst>
                  <a:ext uri="{0D108BD9-81ED-4DB2-BD59-A6C34878D82A}">
                    <a16:rowId xmlns:a16="http://schemas.microsoft.com/office/drawing/2014/main" val="1341655523"/>
                  </a:ext>
                </a:extLst>
              </a:tr>
              <a:tr h="2636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entury Gothic" panose="020B0502020202020204" pitchFamily="34" charset="0"/>
                        </a:rPr>
                        <a:t>Parking</a:t>
                      </a: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entury Gothic" panose="020B0502020202020204" pitchFamily="34" charset="0"/>
                        </a:rPr>
                        <a:t>90%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10 years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10 years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Removed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044" marR="87044" marT="43522" marB="43522" anchor="ctr"/>
                </a:tc>
                <a:extLst>
                  <a:ext uri="{0D108BD9-81ED-4DB2-BD59-A6C34878D82A}">
                    <a16:rowId xmlns:a16="http://schemas.microsoft.com/office/drawing/2014/main" val="2294862703"/>
                  </a:ext>
                </a:extLst>
              </a:tr>
              <a:tr h="263606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Century Gothic" panose="020B0502020202020204" pitchFamily="34" charset="0"/>
                        </a:rPr>
                        <a:t>Non-Discounted Services</a:t>
                      </a:r>
                    </a:p>
                  </a:txBody>
                  <a:tcPr marL="87044" marR="87044" marT="43522" marB="43522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87044" marR="87044" marT="43522" marB="43522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044" marR="87044" marT="43522" marB="43522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044" marR="87044" marT="43522" marB="43522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044" marR="87044" marT="43522" marB="43522" anchor="ctr"/>
                </a:tc>
                <a:extLst>
                  <a:ext uri="{0D108BD9-81ED-4DB2-BD59-A6C34878D82A}">
                    <a16:rowId xmlns:a16="http://schemas.microsoft.com/office/drawing/2014/main" val="4089521063"/>
                  </a:ext>
                </a:extLst>
              </a:tr>
              <a:tr h="2636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entury Gothic" panose="020B0502020202020204" pitchFamily="34" charset="0"/>
                        </a:rPr>
                        <a:t>Fire Services</a:t>
                      </a: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entury Gothic" panose="020B0502020202020204" pitchFamily="34" charset="0"/>
                        </a:rPr>
                        <a:t>100%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Unlimited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10 years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Unchanged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044" marR="87044" marT="43522" marB="43522" anchor="ctr"/>
                </a:tc>
                <a:extLst>
                  <a:ext uri="{0D108BD9-81ED-4DB2-BD59-A6C34878D82A}">
                    <a16:rowId xmlns:a16="http://schemas.microsoft.com/office/drawing/2014/main" val="87551379"/>
                  </a:ext>
                </a:extLst>
              </a:tr>
              <a:tr h="2636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entury Gothic" panose="020B0502020202020204" pitchFamily="34" charset="0"/>
                        </a:rPr>
                        <a:t>Police</a:t>
                      </a: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entury Gothic" panose="020B0502020202020204" pitchFamily="34" charset="0"/>
                        </a:rPr>
                        <a:t>100%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Unlimited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10 years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Unchanged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044" marR="87044" marT="43522" marB="43522" anchor="ctr"/>
                </a:tc>
                <a:extLst>
                  <a:ext uri="{0D108BD9-81ED-4DB2-BD59-A6C34878D82A}">
                    <a16:rowId xmlns:a16="http://schemas.microsoft.com/office/drawing/2014/main" val="4215336147"/>
                  </a:ext>
                </a:extLst>
              </a:tr>
              <a:tr h="2636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entury Gothic" panose="020B0502020202020204" pitchFamily="34" charset="0"/>
                        </a:rPr>
                        <a:t>Public Works and Fleet</a:t>
                      </a: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entury Gothic" panose="020B0502020202020204" pitchFamily="34" charset="0"/>
                        </a:rPr>
                        <a:t>100%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Unlimited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10 years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Unchanged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044" marR="87044" marT="43522" marB="43522" anchor="ctr"/>
                </a:tc>
                <a:extLst>
                  <a:ext uri="{0D108BD9-81ED-4DB2-BD59-A6C34878D82A}">
                    <a16:rowId xmlns:a16="http://schemas.microsoft.com/office/drawing/2014/main" val="217165389"/>
                  </a:ext>
                </a:extLst>
              </a:tr>
              <a:tr h="2636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entury Gothic" panose="020B0502020202020204" pitchFamily="34" charset="0"/>
                        </a:rPr>
                        <a:t>Transit</a:t>
                      </a: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entury Gothic" panose="020B0502020202020204" pitchFamily="34" charset="0"/>
                        </a:rPr>
                        <a:t>100%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10 years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10 years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Unchanged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044" marR="87044" marT="43522" marB="43522" anchor="ctr"/>
                </a:tc>
                <a:extLst>
                  <a:ext uri="{0D108BD9-81ED-4DB2-BD59-A6C34878D82A}">
                    <a16:rowId xmlns:a16="http://schemas.microsoft.com/office/drawing/2014/main" val="314732228"/>
                  </a:ext>
                </a:extLst>
              </a:tr>
              <a:tr h="2636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entury Gothic" panose="020B0502020202020204" pitchFamily="34" charset="0"/>
                        </a:rPr>
                        <a:t>Roads and</a:t>
                      </a:r>
                      <a:r>
                        <a:rPr lang="en-US" sz="1200" baseline="0" dirty="0" smtClean="0">
                          <a:latin typeface="Century Gothic" panose="020B0502020202020204" pitchFamily="34" charset="0"/>
                        </a:rPr>
                        <a:t> Related</a:t>
                      </a:r>
                      <a:endParaRPr lang="en-US" sz="1200" dirty="0" smtClean="0">
                        <a:latin typeface="Century Gothic" panose="020B0502020202020204" pitchFamily="34" charset="0"/>
                      </a:endParaRP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entury Gothic" panose="020B0502020202020204" pitchFamily="34" charset="0"/>
                        </a:rPr>
                        <a:t>100%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Unlimited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10 years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Unchanged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044" marR="87044" marT="43522" marB="43522" anchor="ctr"/>
                </a:tc>
                <a:extLst>
                  <a:ext uri="{0D108BD9-81ED-4DB2-BD59-A6C34878D82A}">
                    <a16:rowId xmlns:a16="http://schemas.microsoft.com/office/drawing/2014/main" val="2424739768"/>
                  </a:ext>
                </a:extLst>
              </a:tr>
              <a:tr h="2636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entury Gothic" panose="020B0502020202020204" pitchFamily="34" charset="0"/>
                        </a:rPr>
                        <a:t>Sanitary Sewer</a:t>
                      </a: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entury Gothic" panose="020B0502020202020204" pitchFamily="34" charset="0"/>
                        </a:rPr>
                        <a:t>100%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Unlimited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10 years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Unchanged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044" marR="87044" marT="43522" marB="43522" anchor="ctr"/>
                </a:tc>
                <a:extLst>
                  <a:ext uri="{0D108BD9-81ED-4DB2-BD59-A6C34878D82A}">
                    <a16:rowId xmlns:a16="http://schemas.microsoft.com/office/drawing/2014/main" val="2104323501"/>
                  </a:ext>
                </a:extLst>
              </a:tr>
              <a:tr h="4422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entury Gothic" panose="020B0502020202020204" pitchFamily="34" charset="0"/>
                        </a:rPr>
                        <a:t>Storm Sewer &amp; Municipal</a:t>
                      </a:r>
                      <a:r>
                        <a:rPr lang="en-US" sz="1200" baseline="0" dirty="0" smtClean="0">
                          <a:latin typeface="Century Gothic" panose="020B0502020202020204" pitchFamily="34" charset="0"/>
                        </a:rPr>
                        <a:t> Drains</a:t>
                      </a:r>
                      <a:endParaRPr lang="en-US" sz="1200" dirty="0" smtClean="0">
                        <a:latin typeface="Century Gothic" panose="020B0502020202020204" pitchFamily="34" charset="0"/>
                      </a:endParaRP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entury Gothic" panose="020B0502020202020204" pitchFamily="34" charset="0"/>
                        </a:rPr>
                        <a:t>100%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Unlimited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10 years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Unchanged</a:t>
                      </a:r>
                    </a:p>
                  </a:txBody>
                  <a:tcPr marL="87044" marR="87044" marT="43522" marB="43522" anchor="ctr"/>
                </a:tc>
                <a:extLst>
                  <a:ext uri="{0D108BD9-81ED-4DB2-BD59-A6C34878D82A}">
                    <a16:rowId xmlns:a16="http://schemas.microsoft.com/office/drawing/2014/main" val="793017417"/>
                  </a:ext>
                </a:extLst>
              </a:tr>
              <a:tr h="2636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entury Gothic" panose="020B0502020202020204" pitchFamily="34" charset="0"/>
                        </a:rPr>
                        <a:t>Water</a:t>
                      </a: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entury Gothic" panose="020B0502020202020204" pitchFamily="34" charset="0"/>
                        </a:rPr>
                        <a:t>100%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Unlimited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10 years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044" marR="87044" marT="43522" marB="4352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Unchanged</a:t>
                      </a:r>
                    </a:p>
                  </a:txBody>
                  <a:tcPr marL="87044" marR="87044" marT="43522" marB="43522" anchor="ctr"/>
                </a:tc>
                <a:extLst>
                  <a:ext uri="{0D108BD9-81ED-4DB2-BD59-A6C34878D82A}">
                    <a16:rowId xmlns:a16="http://schemas.microsoft.com/office/drawing/2014/main" val="28180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39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 Map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0A90F35-7474-4D9A-B819-3B532F7F3FDB}" type="slidenum">
              <a:rPr lang="en-CA" smtClean="0"/>
              <a:pPr>
                <a:defRPr/>
              </a:pPr>
              <a:t>11</a:t>
            </a:fld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250815"/>
            <a:ext cx="8410575" cy="4997719"/>
          </a:xfrm>
          <a:prstGeom prst="rect">
            <a:avLst/>
          </a:prstGeom>
        </p:spPr>
      </p:pic>
      <p:sp>
        <p:nvSpPr>
          <p:cNvPr id="3" name="Rectangular Callout 2"/>
          <p:cNvSpPr/>
          <p:nvPr/>
        </p:nvSpPr>
        <p:spPr>
          <a:xfrm>
            <a:off x="115824" y="1447800"/>
            <a:ext cx="1219200" cy="838200"/>
          </a:xfrm>
          <a:prstGeom prst="wedgeRectCallout">
            <a:avLst>
              <a:gd name="adj1" fmla="val 80167"/>
              <a:gd name="adj2" fmla="val 116318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City-wide DC rates apply</a:t>
            </a:r>
            <a:endParaRPr lang="en-US" sz="1400" dirty="0"/>
          </a:p>
        </p:txBody>
      </p:sp>
      <p:sp>
        <p:nvSpPr>
          <p:cNvPr id="6" name="Rectangular Callout 5"/>
          <p:cNvSpPr/>
          <p:nvPr/>
        </p:nvSpPr>
        <p:spPr>
          <a:xfrm>
            <a:off x="5867400" y="1250950"/>
            <a:ext cx="1524000" cy="838200"/>
          </a:xfrm>
          <a:prstGeom prst="wedgeRectCallout">
            <a:avLst>
              <a:gd name="adj1" fmla="val -122833"/>
              <a:gd name="adj2" fmla="val 36318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Exempt from Engineered Services charges</a:t>
            </a:r>
            <a:endParaRPr lang="en-US" sz="1400" dirty="0"/>
          </a:p>
        </p:txBody>
      </p:sp>
      <p:sp>
        <p:nvSpPr>
          <p:cNvPr id="7" name="Rectangular Callout 6"/>
          <p:cNvSpPr/>
          <p:nvPr/>
        </p:nvSpPr>
        <p:spPr>
          <a:xfrm>
            <a:off x="7239000" y="4572000"/>
            <a:ext cx="1676400" cy="838200"/>
          </a:xfrm>
          <a:prstGeom prst="wedgeRectCallout">
            <a:avLst>
              <a:gd name="adj1" fmla="val -87355"/>
              <a:gd name="adj2" fmla="val -32045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Area-specific Engineered Services charges </a:t>
            </a:r>
            <a:r>
              <a:rPr lang="en-US" sz="1400" dirty="0"/>
              <a:t>a</a:t>
            </a:r>
            <a:r>
              <a:rPr lang="en-US" sz="1400" dirty="0" smtClean="0"/>
              <a:t>pply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1825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Charges in Windsor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0A90F35-7474-4D9A-B819-3B532F7F3FDB}" type="slidenum">
              <a:rPr lang="en-CA" smtClean="0"/>
              <a:pPr>
                <a:defRPr/>
              </a:pPr>
              <a:t>12</a:t>
            </a:fld>
            <a:endParaRPr lang="en-C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518188"/>
              </p:ext>
            </p:extLst>
          </p:nvPr>
        </p:nvGraphicFramePr>
        <p:xfrm>
          <a:off x="76200" y="1828800"/>
          <a:ext cx="8991600" cy="396239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1213855236"/>
                    </a:ext>
                  </a:extLst>
                </a:gridCol>
                <a:gridCol w="1417320">
                  <a:extLst>
                    <a:ext uri="{9D8B030D-6E8A-4147-A177-3AD203B41FA5}">
                      <a16:colId xmlns:a16="http://schemas.microsoft.com/office/drawing/2014/main" val="3119841114"/>
                    </a:ext>
                  </a:extLst>
                </a:gridCol>
                <a:gridCol w="1417320">
                  <a:extLst>
                    <a:ext uri="{9D8B030D-6E8A-4147-A177-3AD203B41FA5}">
                      <a16:colId xmlns:a16="http://schemas.microsoft.com/office/drawing/2014/main" val="2524881022"/>
                    </a:ext>
                  </a:extLst>
                </a:gridCol>
                <a:gridCol w="1417320">
                  <a:extLst>
                    <a:ext uri="{9D8B030D-6E8A-4147-A177-3AD203B41FA5}">
                      <a16:colId xmlns:a16="http://schemas.microsoft.com/office/drawing/2014/main" val="1281941378"/>
                    </a:ext>
                  </a:extLst>
                </a:gridCol>
                <a:gridCol w="1417320">
                  <a:extLst>
                    <a:ext uri="{9D8B030D-6E8A-4147-A177-3AD203B41FA5}">
                      <a16:colId xmlns:a16="http://schemas.microsoft.com/office/drawing/2014/main" val="3059802616"/>
                    </a:ext>
                  </a:extLst>
                </a:gridCol>
                <a:gridCol w="1417320">
                  <a:extLst>
                    <a:ext uri="{9D8B030D-6E8A-4147-A177-3AD203B41FA5}">
                      <a16:colId xmlns:a16="http://schemas.microsoft.com/office/drawing/2014/main" val="2563153031"/>
                    </a:ext>
                  </a:extLst>
                </a:gridCol>
              </a:tblGrid>
              <a:tr h="1019377">
                <a:tc rowSpan="2"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Planning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 Area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entury Gothic" panose="020B0502020202020204" pitchFamily="34" charset="0"/>
                        </a:rPr>
                        <a:t>Residential</a:t>
                      </a:r>
                      <a:r>
                        <a:rPr lang="en-US" sz="1600" baseline="0" dirty="0" smtClean="0">
                          <a:latin typeface="Century Gothic" panose="020B0502020202020204" pitchFamily="34" charset="0"/>
                        </a:rPr>
                        <a:t> Charge per Unit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entury Gothic" panose="020B0502020202020204" pitchFamily="34" charset="0"/>
                        </a:rPr>
                        <a:t>Non-Residential</a:t>
                      </a:r>
                      <a:r>
                        <a:rPr lang="en-US" sz="1600" baseline="0" dirty="0" smtClean="0">
                          <a:latin typeface="Century Gothic" panose="020B0502020202020204" pitchFamily="34" charset="0"/>
                        </a:rPr>
                        <a:t> Charge per Square Metre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6459044"/>
                  </a:ext>
                </a:extLst>
              </a:tr>
              <a:tr h="916405">
                <a:tc vMerge="1">
                  <a:txBody>
                    <a:bodyPr/>
                    <a:lstStyle/>
                    <a:p>
                      <a:endParaRPr lang="en-US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Single Detached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Semis, Rows &amp; Other Multiples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Apartments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Industrial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Non-Industrial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463933"/>
                  </a:ext>
                </a:extLst>
              </a:tr>
              <a:tr h="67553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Gothic" panose="020B0502020202020204" pitchFamily="34" charset="0"/>
                        </a:rPr>
                        <a:t>City-wide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entury Gothic" panose="020B0502020202020204" pitchFamily="34" charset="0"/>
                        </a:rPr>
                        <a:t>$29,205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entury Gothic" panose="020B0502020202020204" pitchFamily="34" charset="0"/>
                        </a:rPr>
                        <a:t>$20,734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entury Gothic" panose="020B0502020202020204" pitchFamily="34" charset="0"/>
                        </a:rPr>
                        <a:t>$13,960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entury Gothic" panose="020B0502020202020204" pitchFamily="34" charset="0"/>
                        </a:rPr>
                        <a:t>$0.00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entury Gothic" panose="020B0502020202020204" pitchFamily="34" charset="0"/>
                        </a:rPr>
                        <a:t>$132.00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02015039"/>
                  </a:ext>
                </a:extLst>
              </a:tr>
              <a:tr h="67553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Gothic" panose="020B0502020202020204" pitchFamily="34" charset="0"/>
                        </a:rPr>
                        <a:t>Area 1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entury Gothic" panose="020B0502020202020204" pitchFamily="34" charset="0"/>
                        </a:rPr>
                        <a:t>$2,217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entury Gothic" panose="020B0502020202020204" pitchFamily="34" charset="0"/>
                        </a:rPr>
                        <a:t>$1,572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entury Gothic" panose="020B0502020202020204" pitchFamily="34" charset="0"/>
                        </a:rPr>
                        <a:t>$1,061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entury Gothic" panose="020B0502020202020204" pitchFamily="34" charset="0"/>
                        </a:rPr>
                        <a:t>$0.00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entury Gothic" panose="020B0502020202020204" pitchFamily="34" charset="0"/>
                        </a:rPr>
                        <a:t>$2.98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46732422"/>
                  </a:ext>
                </a:extLst>
              </a:tr>
              <a:tr h="67553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Gothic" panose="020B0502020202020204" pitchFamily="34" charset="0"/>
                        </a:rPr>
                        <a:t>Sandwich South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entury Gothic" panose="020B0502020202020204" pitchFamily="34" charset="0"/>
                        </a:rPr>
                        <a:t>$42,951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entury Gothic" panose="020B0502020202020204" pitchFamily="34" charset="0"/>
                        </a:rPr>
                        <a:t>$29,046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entury Gothic" panose="020B0502020202020204" pitchFamily="34" charset="0"/>
                        </a:rPr>
                        <a:t>$20,601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entury Gothic" panose="020B0502020202020204" pitchFamily="34" charset="0"/>
                        </a:rPr>
                        <a:t>$0.00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entury Gothic" panose="020B0502020202020204" pitchFamily="34" charset="0"/>
                        </a:rPr>
                        <a:t>$169.18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83786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845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z="3800" dirty="0" smtClean="0"/>
              <a:t>What Do DCs Fund in Windsor?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629400" y="6492875"/>
            <a:ext cx="2133600" cy="365125"/>
          </a:xfrm>
        </p:spPr>
        <p:txBody>
          <a:bodyPr/>
          <a:lstStyle/>
          <a:p>
            <a:pPr>
              <a:defRPr/>
            </a:pPr>
            <a:fld id="{7D667F01-9BE8-42F7-A36C-4D4002181B77}" type="slidenum">
              <a:rPr lang="en-CA" smtClean="0"/>
              <a:pPr>
                <a:defRPr/>
              </a:pPr>
              <a:t>13</a:t>
            </a:fld>
            <a:endParaRPr lang="en-CA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3220324"/>
              </p:ext>
            </p:extLst>
          </p:nvPr>
        </p:nvGraphicFramePr>
        <p:xfrm>
          <a:off x="7162800" y="1939947"/>
          <a:ext cx="1905000" cy="29257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1205"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>
                          <a:latin typeface="Century Gothic" pitchFamily="34" charset="0"/>
                        </a:rPr>
                        <a:t>City-Wide</a:t>
                      </a:r>
                      <a:r>
                        <a:rPr lang="en-CA" sz="14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CA" sz="1400" dirty="0" smtClean="0">
                          <a:latin typeface="Century Gothic" pitchFamily="34" charset="0"/>
                        </a:rPr>
                        <a:t>Residential</a:t>
                      </a:r>
                      <a:r>
                        <a:rPr lang="en-CA" sz="1400" baseline="0" dirty="0" smtClean="0">
                          <a:latin typeface="Century Gothic" pitchFamily="34" charset="0"/>
                        </a:rPr>
                        <a:t> Charges Per Unit</a:t>
                      </a:r>
                      <a:endParaRPr lang="en-CA" sz="1400" b="1" dirty="0" smtClean="0"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595"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>
                          <a:latin typeface="Century Gothic" pitchFamily="34" charset="0"/>
                        </a:rPr>
                        <a:t>Single Detached</a:t>
                      </a:r>
                    </a:p>
                    <a:p>
                      <a:pPr algn="ctr"/>
                      <a:r>
                        <a:rPr lang="en-CA" sz="1400" b="1" dirty="0" smtClean="0">
                          <a:latin typeface="Century Gothic" pitchFamily="34" charset="0"/>
                        </a:rPr>
                        <a:t>$29,205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CA" sz="140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Semis, Rows &amp; Other Multiples</a:t>
                      </a:r>
                    </a:p>
                    <a:p>
                      <a:pPr algn="ctr"/>
                      <a:r>
                        <a:rPr lang="en-CA" sz="1400" b="1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$20,734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6440">
                <a:tc>
                  <a:txBody>
                    <a:bodyPr/>
                    <a:lstStyle/>
                    <a:p>
                      <a:pPr algn="ctr"/>
                      <a:r>
                        <a:rPr lang="en-CA" sz="1400" b="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Apartments</a:t>
                      </a:r>
                      <a:endParaRPr lang="en-CA" sz="1400" b="0" kern="1200" baseline="0" dirty="0" smtClean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CA" sz="1400" b="1" kern="120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$13,960</a:t>
                      </a:r>
                      <a:endParaRPr lang="en-CA" sz="1400" b="1" kern="1200" dirty="0" smtClean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6263956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9096211"/>
              </p:ext>
            </p:extLst>
          </p:nvPr>
        </p:nvGraphicFramePr>
        <p:xfrm>
          <a:off x="7153275" y="5641669"/>
          <a:ext cx="1905000" cy="85120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1205"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smtClean="0">
                          <a:latin typeface="Century Gothic" pitchFamily="34" charset="0"/>
                          <a:cs typeface="+mn-cs"/>
                        </a:rPr>
                        <a:t>Ineligible</a:t>
                      </a:r>
                      <a:r>
                        <a:rPr lang="en-CA" sz="1400" b="1" baseline="0" dirty="0" smtClean="0">
                          <a:latin typeface="Century Gothic" pitchFamily="34" charset="0"/>
                          <a:cs typeface="+mn-cs"/>
                        </a:rPr>
                        <a:t> Services % of Charge</a:t>
                      </a:r>
                    </a:p>
                    <a:p>
                      <a:pPr algn="ctr"/>
                      <a:r>
                        <a:rPr lang="en-CA" sz="1400" b="0" dirty="0" smtClean="0">
                          <a:latin typeface="Century Gothic" pitchFamily="34" charset="0"/>
                          <a:cs typeface="Arial" pitchFamily="34" charset="0"/>
                        </a:rPr>
                        <a:t>5.4%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7439219"/>
              </p:ext>
            </p:extLst>
          </p:nvPr>
        </p:nvGraphicFramePr>
        <p:xfrm>
          <a:off x="0" y="990600"/>
          <a:ext cx="7439863" cy="5257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629400" y="6492875"/>
            <a:ext cx="2133600" cy="365125"/>
          </a:xfrm>
        </p:spPr>
        <p:txBody>
          <a:bodyPr/>
          <a:lstStyle/>
          <a:p>
            <a:pPr>
              <a:defRPr/>
            </a:pPr>
            <a:fld id="{7D667F01-9BE8-42F7-A36C-4D4002181B77}" type="slidenum">
              <a:rPr lang="en-CA" smtClean="0"/>
              <a:pPr>
                <a:defRPr/>
              </a:pPr>
              <a:t>14</a:t>
            </a:fld>
            <a:endParaRPr lang="en-CA" dirty="0"/>
          </a:p>
        </p:txBody>
      </p:sp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0716711"/>
              </p:ext>
            </p:extLst>
          </p:nvPr>
        </p:nvGraphicFramePr>
        <p:xfrm>
          <a:off x="7010400" y="2093459"/>
          <a:ext cx="1943100" cy="2575831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94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42210">
                <a:tc>
                  <a:txBody>
                    <a:bodyPr/>
                    <a:lstStyle/>
                    <a:p>
                      <a:pPr algn="ctr"/>
                      <a:r>
                        <a:rPr lang="en-CA" sz="1600" baseline="0" dirty="0" smtClean="0">
                          <a:latin typeface="Century Gothic" pitchFamily="34" charset="0"/>
                        </a:rPr>
                        <a:t>City-Wide </a:t>
                      </a:r>
                    </a:p>
                    <a:p>
                      <a:pPr algn="ctr"/>
                      <a:r>
                        <a:rPr lang="en-CA" sz="1600" baseline="0" dirty="0" smtClean="0">
                          <a:latin typeface="Century Gothic" pitchFamily="34" charset="0"/>
                        </a:rPr>
                        <a:t>Non-R</a:t>
                      </a:r>
                      <a:r>
                        <a:rPr lang="en-CA" sz="1600" dirty="0" smtClean="0">
                          <a:latin typeface="Century Gothic" pitchFamily="34" charset="0"/>
                        </a:rPr>
                        <a:t>esidential </a:t>
                      </a:r>
                      <a:r>
                        <a:rPr lang="en-CA" sz="1600" baseline="0" dirty="0" smtClean="0">
                          <a:latin typeface="Century Gothic" pitchFamily="34" charset="0"/>
                        </a:rPr>
                        <a:t>Charge Per </a:t>
                      </a:r>
                    </a:p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Square Metre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7990">
                <a:tc>
                  <a:txBody>
                    <a:bodyPr/>
                    <a:lstStyle/>
                    <a:p>
                      <a:pPr algn="ctr"/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Industrial</a:t>
                      </a:r>
                    </a:p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$0.00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1041">
                <a:tc>
                  <a:txBody>
                    <a:bodyPr/>
                    <a:lstStyle/>
                    <a:p>
                      <a:pPr algn="ctr"/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Non-Industrial</a:t>
                      </a:r>
                    </a:p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138.87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1564313"/>
                  </a:ext>
                </a:extLst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 bwMode="auto">
          <a:xfrm>
            <a:off x="-9525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kern="1200" baseline="0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CA" sz="3800" dirty="0" smtClean="0"/>
              <a:t>What Do DCs Fund in Windsor?</a:t>
            </a:r>
          </a:p>
        </p:txBody>
      </p:sp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6172599"/>
              </p:ext>
            </p:extLst>
          </p:nvPr>
        </p:nvGraphicFramePr>
        <p:xfrm>
          <a:off x="7010400" y="5638800"/>
          <a:ext cx="1905000" cy="85407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4074"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smtClean="0">
                          <a:latin typeface="Century Gothic" pitchFamily="34" charset="0"/>
                          <a:cs typeface="+mn-cs"/>
                        </a:rPr>
                        <a:t>Ineligible</a:t>
                      </a:r>
                      <a:r>
                        <a:rPr lang="en-CA" sz="1400" b="1" baseline="0" dirty="0" smtClean="0">
                          <a:latin typeface="Century Gothic" pitchFamily="34" charset="0"/>
                          <a:cs typeface="+mn-cs"/>
                        </a:rPr>
                        <a:t> Services % of Charge</a:t>
                      </a:r>
                    </a:p>
                    <a:p>
                      <a:pPr algn="ctr"/>
                      <a:r>
                        <a:rPr lang="en-CA" sz="1400" b="0" dirty="0" smtClean="0">
                          <a:latin typeface="Century Gothic" pitchFamily="34" charset="0"/>
                          <a:cs typeface="Arial" pitchFamily="34" charset="0"/>
                        </a:rPr>
                        <a:t>0.5%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2456608"/>
              </p:ext>
            </p:extLst>
          </p:nvPr>
        </p:nvGraphicFramePr>
        <p:xfrm>
          <a:off x="19050" y="1306977"/>
          <a:ext cx="6991350" cy="4484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Overview of Study Process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338" name="TextBox 64"/>
          <p:cNvSpPr txBox="1">
            <a:spLocks noChangeArrowheads="1"/>
          </p:cNvSpPr>
          <p:nvPr/>
        </p:nvSpPr>
        <p:spPr bwMode="auto">
          <a:xfrm>
            <a:off x="6381750" y="1462088"/>
            <a:ext cx="26336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i="1" dirty="0">
                <a:latin typeface="Century Gothic" pitchFamily="34" charset="0"/>
              </a:rPr>
              <a:t>Anticipated amount, type and location of development must be estimated</a:t>
            </a:r>
          </a:p>
        </p:txBody>
      </p:sp>
      <p:sp>
        <p:nvSpPr>
          <p:cNvPr id="12339" name="TextBox 65"/>
          <p:cNvSpPr txBox="1">
            <a:spLocks noChangeArrowheads="1"/>
          </p:cNvSpPr>
          <p:nvPr/>
        </p:nvSpPr>
        <p:spPr bwMode="auto">
          <a:xfrm>
            <a:off x="6381750" y="2776554"/>
            <a:ext cx="2633662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i="1" dirty="0">
                <a:latin typeface="Century Gothic" pitchFamily="34" charset="0"/>
              </a:rPr>
              <a:t>Increase in the need for service attributable to the anticipated development must be estimated</a:t>
            </a:r>
            <a:endParaRPr lang="en-US" sz="1000" i="1" dirty="0">
              <a:latin typeface="Century Gothic" pitchFamily="34" charset="0"/>
              <a:cs typeface="Arial" charset="0"/>
            </a:endParaRPr>
          </a:p>
        </p:txBody>
      </p:sp>
      <p:sp>
        <p:nvSpPr>
          <p:cNvPr id="12340" name="TextBox 66"/>
          <p:cNvSpPr txBox="1">
            <a:spLocks noChangeArrowheads="1"/>
          </p:cNvSpPr>
          <p:nvPr/>
        </p:nvSpPr>
        <p:spPr bwMode="auto">
          <a:xfrm>
            <a:off x="6381750" y="2055127"/>
            <a:ext cx="26670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1000" i="1" dirty="0">
                <a:latin typeface="Century Gothic" pitchFamily="34" charset="0"/>
                <a:cs typeface="Arial" charset="0"/>
              </a:rPr>
              <a:t>Increase in need may not exceed average level of service immediately preceding background study</a:t>
            </a:r>
            <a:endParaRPr lang="en-US" sz="1000" i="1" dirty="0">
              <a:latin typeface="Century Gothic" pitchFamily="34" charset="0"/>
              <a:cs typeface="Arial" charset="0"/>
            </a:endParaRPr>
          </a:p>
        </p:txBody>
      </p:sp>
      <p:sp>
        <p:nvSpPr>
          <p:cNvPr id="12341" name="TextBox 67"/>
          <p:cNvSpPr txBox="1">
            <a:spLocks noChangeArrowheads="1"/>
          </p:cNvSpPr>
          <p:nvPr/>
        </p:nvSpPr>
        <p:spPr bwMode="auto">
          <a:xfrm>
            <a:off x="304800" y="4752975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1000" i="1" dirty="0">
                <a:latin typeface="Century Gothic" pitchFamily="34" charset="0"/>
                <a:cs typeface="Arial" charset="0"/>
              </a:rPr>
              <a:t>Allocation of eligible costs by type of development</a:t>
            </a:r>
            <a:endParaRPr lang="en-US" sz="1000" i="1" dirty="0">
              <a:latin typeface="Century Gothic" pitchFamily="34" charset="0"/>
              <a:cs typeface="Arial" charset="0"/>
            </a:endParaRPr>
          </a:p>
        </p:txBody>
      </p:sp>
      <p:sp>
        <p:nvSpPr>
          <p:cNvPr id="12343" name="TextBox 139"/>
          <p:cNvSpPr txBox="1">
            <a:spLocks noChangeArrowheads="1"/>
          </p:cNvSpPr>
          <p:nvPr/>
        </p:nvSpPr>
        <p:spPr bwMode="auto">
          <a:xfrm>
            <a:off x="127495" y="3186083"/>
            <a:ext cx="1905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sz="1000" i="1" dirty="0">
                <a:latin typeface="Century Gothic" pitchFamily="34" charset="0"/>
                <a:cs typeface="Arial" charset="0"/>
              </a:rPr>
              <a:t>Reduce capital costs by legislated deductions</a:t>
            </a:r>
            <a:endParaRPr lang="en-US" sz="1000" i="1" dirty="0">
              <a:latin typeface="Century Gothic" pitchFamily="34" charset="0"/>
              <a:cs typeface="Arial" charset="0"/>
            </a:endParaRPr>
          </a:p>
        </p:txBody>
      </p:sp>
      <p:sp>
        <p:nvSpPr>
          <p:cNvPr id="62" name="Slide Number Placeholder 6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FA0E841-5B2D-42D8-8AA6-500D67E4DE69}" type="slidenum">
              <a:rPr lang="en-CA" smtClean="0"/>
              <a:pPr>
                <a:defRPr/>
              </a:pPr>
              <a:t>15</a:t>
            </a:fld>
            <a:endParaRPr lang="en-CA" dirty="0"/>
          </a:p>
        </p:txBody>
      </p:sp>
      <p:sp>
        <p:nvSpPr>
          <p:cNvPr id="43" name="Rounded Rectangle 42"/>
          <p:cNvSpPr/>
          <p:nvPr/>
        </p:nvSpPr>
        <p:spPr>
          <a:xfrm>
            <a:off x="3276600" y="1524000"/>
            <a:ext cx="2071688" cy="428625"/>
          </a:xfrm>
          <a:prstGeom prst="roundRect">
            <a:avLst/>
          </a:prstGeom>
          <a:solidFill>
            <a:schemeClr val="accent3">
              <a:lumMod val="60000"/>
              <a:lumOff val="40000"/>
              <a:alpha val="83000"/>
            </a:schemeClr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Freeform 43"/>
          <p:cNvSpPr/>
          <p:nvPr/>
        </p:nvSpPr>
        <p:spPr>
          <a:xfrm>
            <a:off x="2486025" y="5181600"/>
            <a:ext cx="45719" cy="609600"/>
          </a:xfrm>
          <a:custGeom>
            <a:avLst/>
            <a:gdLst>
              <a:gd name="connsiteX0" fmla="*/ 0 w 0"/>
              <a:gd name="connsiteY0" fmla="*/ 221673 h 221673"/>
              <a:gd name="connsiteX1" fmla="*/ 0 w 0"/>
              <a:gd name="connsiteY1" fmla="*/ 0 h 221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221673">
                <a:moveTo>
                  <a:pt x="0" y="221673"/>
                </a:moveTo>
                <a:lnTo>
                  <a:pt x="0" y="0"/>
                </a:lnTo>
              </a:path>
            </a:pathLst>
          </a:custGeom>
          <a:ln w="190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Freeform 44"/>
          <p:cNvSpPr/>
          <p:nvPr/>
        </p:nvSpPr>
        <p:spPr>
          <a:xfrm>
            <a:off x="6019800" y="5180013"/>
            <a:ext cx="56197" cy="611187"/>
          </a:xfrm>
          <a:custGeom>
            <a:avLst/>
            <a:gdLst>
              <a:gd name="connsiteX0" fmla="*/ 0 w 0"/>
              <a:gd name="connsiteY0" fmla="*/ 221673 h 221673"/>
              <a:gd name="connsiteX1" fmla="*/ 0 w 0"/>
              <a:gd name="connsiteY1" fmla="*/ 0 h 221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221673">
                <a:moveTo>
                  <a:pt x="0" y="221673"/>
                </a:moveTo>
                <a:lnTo>
                  <a:pt x="0" y="0"/>
                </a:lnTo>
              </a:path>
            </a:pathLst>
          </a:custGeom>
          <a:ln w="190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Freeform 45"/>
          <p:cNvSpPr/>
          <p:nvPr/>
        </p:nvSpPr>
        <p:spPr>
          <a:xfrm>
            <a:off x="4343400" y="4562475"/>
            <a:ext cx="45719" cy="617538"/>
          </a:xfrm>
          <a:custGeom>
            <a:avLst/>
            <a:gdLst>
              <a:gd name="connsiteX0" fmla="*/ 0 w 0"/>
              <a:gd name="connsiteY0" fmla="*/ 0 h 2290618"/>
              <a:gd name="connsiteX1" fmla="*/ 0 w 0"/>
              <a:gd name="connsiteY1" fmla="*/ 2290618 h 2290618"/>
              <a:gd name="connsiteX2" fmla="*/ 0 w 0"/>
              <a:gd name="connsiteY2" fmla="*/ 2290618 h 2290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h="2290618">
                <a:moveTo>
                  <a:pt x="0" y="0"/>
                </a:moveTo>
                <a:lnTo>
                  <a:pt x="0" y="2290618"/>
                </a:lnTo>
                <a:lnTo>
                  <a:pt x="0" y="2290618"/>
                </a:lnTo>
              </a:path>
            </a:pathLst>
          </a:custGeom>
          <a:ln w="190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Freeform 46"/>
          <p:cNvSpPr/>
          <p:nvPr/>
        </p:nvSpPr>
        <p:spPr>
          <a:xfrm>
            <a:off x="7086600" y="3629025"/>
            <a:ext cx="0" cy="222250"/>
          </a:xfrm>
          <a:custGeom>
            <a:avLst/>
            <a:gdLst>
              <a:gd name="connsiteX0" fmla="*/ 0 w 0"/>
              <a:gd name="connsiteY0" fmla="*/ 221673 h 221673"/>
              <a:gd name="connsiteX1" fmla="*/ 0 w 0"/>
              <a:gd name="connsiteY1" fmla="*/ 0 h 221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221673">
                <a:moveTo>
                  <a:pt x="0" y="221673"/>
                </a:moveTo>
                <a:lnTo>
                  <a:pt x="0" y="0"/>
                </a:lnTo>
              </a:path>
            </a:pathLst>
          </a:custGeom>
          <a:ln w="190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Freeform 47"/>
          <p:cNvSpPr/>
          <p:nvPr/>
        </p:nvSpPr>
        <p:spPr>
          <a:xfrm>
            <a:off x="5715000" y="3633788"/>
            <a:ext cx="0" cy="222250"/>
          </a:xfrm>
          <a:custGeom>
            <a:avLst/>
            <a:gdLst>
              <a:gd name="connsiteX0" fmla="*/ 0 w 0"/>
              <a:gd name="connsiteY0" fmla="*/ 221673 h 221673"/>
              <a:gd name="connsiteX1" fmla="*/ 0 w 0"/>
              <a:gd name="connsiteY1" fmla="*/ 0 h 221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221673">
                <a:moveTo>
                  <a:pt x="0" y="221673"/>
                </a:moveTo>
                <a:lnTo>
                  <a:pt x="0" y="0"/>
                </a:lnTo>
              </a:path>
            </a:pathLst>
          </a:custGeom>
          <a:ln w="190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Freeform 48"/>
          <p:cNvSpPr/>
          <p:nvPr/>
        </p:nvSpPr>
        <p:spPr>
          <a:xfrm>
            <a:off x="4419600" y="3625850"/>
            <a:ext cx="0" cy="222250"/>
          </a:xfrm>
          <a:custGeom>
            <a:avLst/>
            <a:gdLst>
              <a:gd name="connsiteX0" fmla="*/ 0 w 0"/>
              <a:gd name="connsiteY0" fmla="*/ 221673 h 221673"/>
              <a:gd name="connsiteX1" fmla="*/ 0 w 0"/>
              <a:gd name="connsiteY1" fmla="*/ 0 h 221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221673">
                <a:moveTo>
                  <a:pt x="0" y="221673"/>
                </a:moveTo>
                <a:lnTo>
                  <a:pt x="0" y="0"/>
                </a:lnTo>
              </a:path>
            </a:pathLst>
          </a:custGeom>
          <a:ln w="190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Freeform 49"/>
          <p:cNvSpPr/>
          <p:nvPr/>
        </p:nvSpPr>
        <p:spPr>
          <a:xfrm>
            <a:off x="1546225" y="3629025"/>
            <a:ext cx="5540375" cy="0"/>
          </a:xfrm>
          <a:custGeom>
            <a:avLst/>
            <a:gdLst>
              <a:gd name="connsiteX0" fmla="*/ 0 w 5726546"/>
              <a:gd name="connsiteY0" fmla="*/ 0 h 0"/>
              <a:gd name="connsiteX1" fmla="*/ 5726546 w 5726546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726546">
                <a:moveTo>
                  <a:pt x="0" y="0"/>
                </a:moveTo>
                <a:lnTo>
                  <a:pt x="5726546" y="0"/>
                </a:lnTo>
              </a:path>
            </a:pathLst>
          </a:custGeom>
          <a:ln w="190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Freeform 50"/>
          <p:cNvSpPr/>
          <p:nvPr/>
        </p:nvSpPr>
        <p:spPr>
          <a:xfrm>
            <a:off x="1557338" y="3619500"/>
            <a:ext cx="0" cy="220663"/>
          </a:xfrm>
          <a:custGeom>
            <a:avLst/>
            <a:gdLst>
              <a:gd name="connsiteX0" fmla="*/ 0 w 0"/>
              <a:gd name="connsiteY0" fmla="*/ 221673 h 221673"/>
              <a:gd name="connsiteX1" fmla="*/ 0 w 0"/>
              <a:gd name="connsiteY1" fmla="*/ 0 h 221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221673">
                <a:moveTo>
                  <a:pt x="0" y="221673"/>
                </a:moveTo>
                <a:lnTo>
                  <a:pt x="0" y="0"/>
                </a:lnTo>
              </a:path>
            </a:pathLst>
          </a:custGeom>
          <a:ln w="190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Freeform 51"/>
          <p:cNvSpPr/>
          <p:nvPr/>
        </p:nvSpPr>
        <p:spPr>
          <a:xfrm>
            <a:off x="2895600" y="3625850"/>
            <a:ext cx="0" cy="222250"/>
          </a:xfrm>
          <a:custGeom>
            <a:avLst/>
            <a:gdLst>
              <a:gd name="connsiteX0" fmla="*/ 0 w 0"/>
              <a:gd name="connsiteY0" fmla="*/ 221673 h 221673"/>
              <a:gd name="connsiteX1" fmla="*/ 0 w 0"/>
              <a:gd name="connsiteY1" fmla="*/ 0 h 221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221673">
                <a:moveTo>
                  <a:pt x="0" y="221673"/>
                </a:moveTo>
                <a:lnTo>
                  <a:pt x="0" y="0"/>
                </a:lnTo>
              </a:path>
            </a:pathLst>
          </a:custGeom>
          <a:ln w="190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Freeform 52"/>
          <p:cNvSpPr/>
          <p:nvPr/>
        </p:nvSpPr>
        <p:spPr>
          <a:xfrm flipH="1">
            <a:off x="4352925" y="2028825"/>
            <a:ext cx="66675" cy="1590675"/>
          </a:xfrm>
          <a:custGeom>
            <a:avLst/>
            <a:gdLst>
              <a:gd name="connsiteX0" fmla="*/ 0 w 0"/>
              <a:gd name="connsiteY0" fmla="*/ 0 h 2290618"/>
              <a:gd name="connsiteX1" fmla="*/ 0 w 0"/>
              <a:gd name="connsiteY1" fmla="*/ 2290618 h 2290618"/>
              <a:gd name="connsiteX2" fmla="*/ 0 w 0"/>
              <a:gd name="connsiteY2" fmla="*/ 2290618 h 2290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h="2290618">
                <a:moveTo>
                  <a:pt x="0" y="0"/>
                </a:moveTo>
                <a:lnTo>
                  <a:pt x="0" y="2290618"/>
                </a:lnTo>
                <a:lnTo>
                  <a:pt x="0" y="2290618"/>
                </a:lnTo>
              </a:path>
            </a:pathLst>
          </a:custGeom>
          <a:ln w="190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3271838" y="2181225"/>
            <a:ext cx="2071687" cy="428625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3271838" y="2867025"/>
            <a:ext cx="2071687" cy="3571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3338512" y="2257425"/>
            <a:ext cx="2071688" cy="430213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Calculate 10-Year Historical Service Levels</a:t>
            </a:r>
            <a:endParaRPr lang="en-US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842963" y="3776663"/>
            <a:ext cx="1138237" cy="29845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887413" y="3835400"/>
            <a:ext cx="1169987" cy="29845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Grants/Other</a:t>
            </a:r>
          </a:p>
          <a:p>
            <a:pPr algn="ctr">
              <a:defRPr/>
            </a:pPr>
            <a:r>
              <a:rPr lang="en-CA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Contributions</a:t>
            </a:r>
            <a:endParaRPr lang="en-US" sz="1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2209800" y="3776663"/>
            <a:ext cx="1233488" cy="29845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2257425" y="3859213"/>
            <a:ext cx="1276350" cy="29845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Required Service Discount</a:t>
            </a:r>
            <a:endParaRPr lang="en-US" sz="1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3657600" y="3776663"/>
            <a:ext cx="1371600" cy="29845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Rounded Rectangle 65"/>
          <p:cNvSpPr/>
          <p:nvPr/>
        </p:nvSpPr>
        <p:spPr>
          <a:xfrm>
            <a:off x="3703319" y="3854450"/>
            <a:ext cx="1371600" cy="29845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Replacement/</a:t>
            </a:r>
          </a:p>
          <a:p>
            <a:pPr algn="ctr">
              <a:defRPr/>
            </a:pPr>
            <a:r>
              <a:rPr lang="en-CA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Benefit to Existing</a:t>
            </a:r>
            <a:endParaRPr lang="en-US" sz="1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5257800" y="3776663"/>
            <a:ext cx="990600" cy="29845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Rounded Rectangle 67"/>
          <p:cNvSpPr/>
          <p:nvPr/>
        </p:nvSpPr>
        <p:spPr>
          <a:xfrm>
            <a:off x="5303519" y="3854450"/>
            <a:ext cx="1042987" cy="29845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Available DC Reserves</a:t>
            </a:r>
            <a:endParaRPr lang="en-US" sz="1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Rounded Rectangle 68"/>
          <p:cNvSpPr/>
          <p:nvPr/>
        </p:nvSpPr>
        <p:spPr>
          <a:xfrm>
            <a:off x="6553200" y="3776663"/>
            <a:ext cx="966788" cy="29845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Rounded Rectangle 69"/>
          <p:cNvSpPr/>
          <p:nvPr/>
        </p:nvSpPr>
        <p:spPr>
          <a:xfrm>
            <a:off x="6603206" y="3853335"/>
            <a:ext cx="966787" cy="29845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Post-Period Benefit</a:t>
            </a:r>
            <a:endParaRPr lang="en-US" sz="1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Rounded Rectangle 70"/>
          <p:cNvSpPr/>
          <p:nvPr/>
        </p:nvSpPr>
        <p:spPr>
          <a:xfrm>
            <a:off x="3271838" y="4314825"/>
            <a:ext cx="2071687" cy="428625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Rounded Rectangle 71"/>
          <p:cNvSpPr/>
          <p:nvPr/>
        </p:nvSpPr>
        <p:spPr>
          <a:xfrm>
            <a:off x="3330415" y="4389223"/>
            <a:ext cx="2071688" cy="428625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Costs Eligible for DC </a:t>
            </a:r>
            <a:r>
              <a:rPr lang="en-CA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Recovery</a:t>
            </a:r>
            <a:endParaRPr lang="en-US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1343025" y="5591175"/>
            <a:ext cx="2071688" cy="428625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Rounded Rectangle 73"/>
          <p:cNvSpPr/>
          <p:nvPr/>
        </p:nvSpPr>
        <p:spPr>
          <a:xfrm>
            <a:off x="1414463" y="5667375"/>
            <a:ext cx="2071687" cy="428625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Residential </a:t>
            </a:r>
            <a:r>
              <a:rPr lang="en-CA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Sector</a:t>
            </a:r>
          </a:p>
          <a:p>
            <a:pPr algn="ctr">
              <a:defRPr/>
            </a:pPr>
            <a:r>
              <a:rPr lang="en-CA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(per unit)</a:t>
            </a:r>
            <a:endParaRPr lang="en-US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Rounded Rectangle 74"/>
          <p:cNvSpPr/>
          <p:nvPr/>
        </p:nvSpPr>
        <p:spPr>
          <a:xfrm>
            <a:off x="4848225" y="5591175"/>
            <a:ext cx="2071687" cy="428625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4919662" y="5667375"/>
            <a:ext cx="2071688" cy="428625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Non-Residential </a:t>
            </a:r>
            <a:r>
              <a:rPr lang="en-CA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Sector (per m</a:t>
            </a:r>
            <a:r>
              <a:rPr lang="en-CA" sz="1200" b="1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CA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of GFA)</a:t>
            </a:r>
            <a:endParaRPr lang="en-US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Freeform 76"/>
          <p:cNvSpPr/>
          <p:nvPr/>
        </p:nvSpPr>
        <p:spPr>
          <a:xfrm>
            <a:off x="2486025" y="5181600"/>
            <a:ext cx="3533775" cy="244475"/>
          </a:xfrm>
          <a:custGeom>
            <a:avLst/>
            <a:gdLst>
              <a:gd name="connsiteX0" fmla="*/ 0 w 5726546"/>
              <a:gd name="connsiteY0" fmla="*/ 0 h 0"/>
              <a:gd name="connsiteX1" fmla="*/ 5726546 w 5726546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726546">
                <a:moveTo>
                  <a:pt x="0" y="0"/>
                </a:moveTo>
                <a:lnTo>
                  <a:pt x="5726546" y="0"/>
                </a:lnTo>
              </a:path>
            </a:pathLst>
          </a:custGeom>
          <a:ln w="190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3338513" y="1600200"/>
            <a:ext cx="2071687" cy="428625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Development </a:t>
            </a:r>
            <a:r>
              <a:rPr lang="en-CA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Forecast</a:t>
            </a:r>
            <a:endParaRPr lang="en-US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3338512" y="2924175"/>
            <a:ext cx="2071688" cy="428625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Identify </a:t>
            </a:r>
            <a:r>
              <a:rPr lang="en-US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Growth-related </a:t>
            </a:r>
            <a:r>
              <a:rPr lang="en-US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Capital Needs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5817394" y="4313023"/>
            <a:ext cx="2071687" cy="42862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5888831" y="4389223"/>
            <a:ext cx="2071688" cy="428625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115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Operating &amp; </a:t>
            </a:r>
            <a:r>
              <a:rPr lang="en-CA" sz="115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Replacement Cost Analysis (Incl. AMP)</a:t>
            </a:r>
            <a:endParaRPr lang="en-CA" sz="115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27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Coordination with Sandwich South Growth Management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sz="2400" dirty="0" err="1" smtClean="0"/>
              <a:t>Hemson</a:t>
            </a:r>
            <a:r>
              <a:rPr lang="en-US" sz="2400" dirty="0" smtClean="0"/>
              <a:t> is currently assisting City planning staff with a Growth Management Study for the Sandwich South Planning District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Study objectives:</a:t>
            </a:r>
          </a:p>
          <a:p>
            <a:pPr lvl="1">
              <a:spcAft>
                <a:spcPts val="600"/>
              </a:spcAft>
            </a:pPr>
            <a:r>
              <a:rPr lang="en-US" sz="2000" dirty="0" smtClean="0"/>
              <a:t>Assess the development potential of Sandwich South</a:t>
            </a:r>
          </a:p>
          <a:p>
            <a:pPr lvl="1">
              <a:spcAft>
                <a:spcPts val="600"/>
              </a:spcAft>
            </a:pPr>
            <a:r>
              <a:rPr lang="en-US" sz="2000" dirty="0" smtClean="0"/>
              <a:t>Provide a framework for future sub-area Secondary Plans &amp; engineering studies</a:t>
            </a:r>
          </a:p>
          <a:p>
            <a:pPr lvl="1">
              <a:spcAft>
                <a:spcPts val="600"/>
              </a:spcAft>
            </a:pPr>
            <a:r>
              <a:rPr lang="en-US" sz="2000" dirty="0" smtClean="0"/>
              <a:t>Consider potential infrastructure financing needs &amp; fiscal impacts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DC &amp; Growth Management study processes will be coordinated as appropriate</a:t>
            </a:r>
          </a:p>
          <a:p>
            <a:pPr lvl="1">
              <a:spcAft>
                <a:spcPts val="600"/>
              </a:spcAft>
            </a:pPr>
            <a:endParaRPr lang="en-US" sz="2000" dirty="0" smtClean="0"/>
          </a:p>
          <a:p>
            <a:pPr>
              <a:spcAft>
                <a:spcPts val="600"/>
              </a:spcAft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0A90F35-7474-4D9A-B819-3B532F7F3FDB}" type="slidenum">
              <a:rPr lang="en-CA" smtClean="0"/>
              <a:pPr>
                <a:defRPr/>
              </a:pPr>
              <a:t>16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137825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Key Steps in Passing a DC By-law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08550"/>
          </a:xfrm>
        </p:spPr>
        <p:txBody>
          <a:bodyPr>
            <a:normAutofit fontScale="92500"/>
          </a:bodyPr>
          <a:lstStyle/>
          <a:p>
            <a:pPr eaLnBrk="1" hangingPunct="1">
              <a:spcAft>
                <a:spcPts val="1200"/>
              </a:spcAft>
            </a:pPr>
            <a:r>
              <a:rPr lang="en-CA" sz="2600" dirty="0"/>
              <a:t>Release </a:t>
            </a:r>
            <a:r>
              <a:rPr lang="en-CA" sz="2600" dirty="0" smtClean="0"/>
              <a:t>background </a:t>
            </a:r>
            <a:r>
              <a:rPr lang="en-CA" sz="2600" dirty="0"/>
              <a:t>study 60 days prior to by-law passage (including on website)</a:t>
            </a:r>
          </a:p>
          <a:p>
            <a:pPr eaLnBrk="1" hangingPunct="1">
              <a:spcAft>
                <a:spcPts val="1200"/>
              </a:spcAft>
            </a:pPr>
            <a:r>
              <a:rPr lang="en-US" sz="2600" dirty="0"/>
              <a:t>Advertise public meeting</a:t>
            </a:r>
          </a:p>
          <a:p>
            <a:pPr eaLnBrk="1" hangingPunct="1">
              <a:spcAft>
                <a:spcPts val="1200"/>
              </a:spcAft>
            </a:pPr>
            <a:r>
              <a:rPr lang="en-US" sz="2600" dirty="0"/>
              <a:t>Release DC study and proposed by-law</a:t>
            </a:r>
          </a:p>
          <a:p>
            <a:pPr marL="342900" lvl="1" indent="-342900">
              <a:spcAft>
                <a:spcPts val="1200"/>
              </a:spcAft>
              <a:buFont typeface="Arial" charset="0"/>
              <a:buChar char="•"/>
            </a:pPr>
            <a:r>
              <a:rPr lang="en-CA" sz="2600" dirty="0"/>
              <a:t>Hold statutory public meeting</a:t>
            </a:r>
          </a:p>
          <a:p>
            <a:pPr marL="342900" lvl="1" indent="-342900">
              <a:spcAft>
                <a:spcPts val="1200"/>
              </a:spcAft>
              <a:buFont typeface="Arial" charset="0"/>
              <a:buChar char="•"/>
            </a:pPr>
            <a:r>
              <a:rPr lang="en-CA" sz="2600" dirty="0"/>
              <a:t>Receive feedback and amend proposed charges and by-law if warranted </a:t>
            </a:r>
          </a:p>
          <a:p>
            <a:pPr marL="342900" lvl="1" indent="-342900">
              <a:spcAft>
                <a:spcPts val="1200"/>
              </a:spcAft>
              <a:buFont typeface="Arial" charset="0"/>
              <a:buChar char="•"/>
            </a:pPr>
            <a:r>
              <a:rPr lang="en-CA" sz="2600" dirty="0"/>
              <a:t>Determine if additional public meeting is required</a:t>
            </a:r>
          </a:p>
          <a:p>
            <a:pPr marL="342900" lvl="1" indent="-342900">
              <a:spcAft>
                <a:spcPts val="1200"/>
              </a:spcAft>
              <a:buFont typeface="Arial" charset="0"/>
              <a:buChar char="•"/>
            </a:pPr>
            <a:r>
              <a:rPr lang="en-CA" sz="2600" dirty="0"/>
              <a:t>By-law </a:t>
            </a:r>
            <a:r>
              <a:rPr lang="en-CA" sz="2600" dirty="0" smtClean="0"/>
              <a:t>passage</a:t>
            </a:r>
            <a:endParaRPr lang="en-US" sz="2600" dirty="0"/>
          </a:p>
          <a:p>
            <a:pPr eaLnBrk="1" hangingPunct="1">
              <a:spcAft>
                <a:spcPts val="1200"/>
              </a:spcAft>
            </a:pPr>
            <a:endParaRPr lang="en-US" sz="24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3CF6D14-2852-4A69-81A7-0E588C02FC9D}" type="slidenum">
              <a:rPr lang="en-CA" smtClean="0"/>
              <a:pPr>
                <a:defRPr/>
              </a:pPr>
              <a:t>17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2836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Project Timeline</a:t>
            </a:r>
            <a:endParaRPr lang="en-C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591093"/>
              </p:ext>
            </p:extLst>
          </p:nvPr>
        </p:nvGraphicFramePr>
        <p:xfrm>
          <a:off x="152400" y="1357312"/>
          <a:ext cx="9029700" cy="4999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0A90F35-7474-4D9A-B819-3B532F7F3FDB}" type="slidenum">
              <a:rPr lang="en-CA" smtClean="0"/>
              <a:pPr>
                <a:defRPr/>
              </a:pPr>
              <a:t>18</a:t>
            </a:fld>
            <a:endParaRPr lang="en-CA" dirty="0"/>
          </a:p>
        </p:txBody>
      </p:sp>
      <p:sp>
        <p:nvSpPr>
          <p:cNvPr id="3" name="TextBox 2"/>
          <p:cNvSpPr txBox="1"/>
          <p:nvPr/>
        </p:nvSpPr>
        <p:spPr>
          <a:xfrm>
            <a:off x="5029200" y="1905000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 smtClean="0"/>
              <a:t>Sept. 26</a:t>
            </a:r>
            <a:endParaRPr lang="en-US" sz="1200" b="1" i="1" dirty="0"/>
          </a:p>
        </p:txBody>
      </p:sp>
      <p:sp>
        <p:nvSpPr>
          <p:cNvPr id="6" name="TextBox 5"/>
          <p:cNvSpPr txBox="1"/>
          <p:nvPr/>
        </p:nvSpPr>
        <p:spPr>
          <a:xfrm>
            <a:off x="7067550" y="1904999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 smtClean="0"/>
              <a:t>Sept. 26-27</a:t>
            </a:r>
            <a:endParaRPr lang="en-US" sz="1200" b="1" i="1" dirty="0"/>
          </a:p>
        </p:txBody>
      </p:sp>
    </p:spTree>
    <p:extLst>
      <p:ext uri="{BB962C8B-B14F-4D97-AF65-F5344CB8AC3E}">
        <p14:creationId xmlns:p14="http://schemas.microsoft.com/office/powerpoint/2010/main" val="57408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Today we will discuss...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830763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sz="3000" dirty="0" smtClean="0"/>
              <a:t>What are Development </a:t>
            </a:r>
            <a:r>
              <a:rPr lang="en-US" sz="3000" dirty="0"/>
              <a:t>C</a:t>
            </a:r>
            <a:r>
              <a:rPr lang="en-US" sz="3000" dirty="0" smtClean="0"/>
              <a:t>harges?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sz="3000" dirty="0" smtClean="0"/>
              <a:t>Bill 108: </a:t>
            </a:r>
            <a:r>
              <a:rPr lang="en-US" sz="3000" i="1" dirty="0" smtClean="0"/>
              <a:t>More Homes, More Choices Act</a:t>
            </a:r>
            <a:endParaRPr lang="en-US" sz="3000" dirty="0" smtClean="0"/>
          </a:p>
          <a:p>
            <a:pPr eaLnBrk="1" hangingPunct="1">
              <a:lnSpc>
                <a:spcPct val="150000"/>
              </a:lnSpc>
              <a:defRPr/>
            </a:pPr>
            <a:r>
              <a:rPr lang="en-US" sz="3000" dirty="0" smtClean="0"/>
              <a:t>DCs in Windsor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CA" sz="3000" dirty="0" smtClean="0"/>
              <a:t>Study </a:t>
            </a:r>
            <a:r>
              <a:rPr lang="en-CA" sz="3000" dirty="0"/>
              <a:t>P</a:t>
            </a:r>
            <a:r>
              <a:rPr lang="en-CA" sz="3000" dirty="0" smtClean="0"/>
              <a:t>rocess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sz="3000" dirty="0" smtClean="0"/>
              <a:t>DC Policy Considerations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sz="3000" dirty="0" smtClean="0"/>
              <a:t>Next Steps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0E1F14C-ECC3-4912-B457-A5FB05322569}" type="slidenum">
              <a:rPr lang="en-CA" smtClean="0"/>
              <a:pPr>
                <a:defRPr/>
              </a:pPr>
              <a:t>1</a:t>
            </a:fld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DC By-law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84749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Statutory exemptions</a:t>
            </a:r>
          </a:p>
          <a:p>
            <a:pPr lvl="1"/>
            <a:r>
              <a:rPr lang="en-US" sz="2000" dirty="0" smtClean="0"/>
              <a:t>Land owned and used by City and school boards</a:t>
            </a:r>
          </a:p>
          <a:p>
            <a:pPr lvl="1"/>
            <a:r>
              <a:rPr lang="en-US" sz="2000" dirty="0" smtClean="0"/>
              <a:t>Enlargement of existing residential dwelling and creation of additional dwelling per </a:t>
            </a:r>
            <a:r>
              <a:rPr lang="en-US" sz="2000" i="1" dirty="0" smtClean="0"/>
              <a:t>O.Reg. 82/89</a:t>
            </a:r>
          </a:p>
          <a:p>
            <a:pPr lvl="1"/>
            <a:r>
              <a:rPr lang="en-US" sz="2000" dirty="0" smtClean="0"/>
              <a:t>Enlargement of existing industrial development (by 50% or less)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r>
              <a:rPr lang="en-US" sz="2400" dirty="0" smtClean="0"/>
              <a:t>Discretionary exemptions</a:t>
            </a:r>
            <a:endParaRPr lang="en-US" sz="2000" dirty="0" smtClean="0"/>
          </a:p>
          <a:p>
            <a:pPr lvl="1"/>
            <a:r>
              <a:rPr lang="en-US" sz="2000" dirty="0" smtClean="0"/>
              <a:t>Conversion of existing buildings from a commercial, institutional or industrial use to a residential use</a:t>
            </a:r>
          </a:p>
          <a:p>
            <a:pPr lvl="1"/>
            <a:r>
              <a:rPr lang="en-US" sz="2000" dirty="0" smtClean="0"/>
              <a:t>Parking garage or portions of development devoted to parking</a:t>
            </a:r>
          </a:p>
          <a:p>
            <a:pPr lvl="1"/>
            <a:r>
              <a:rPr lang="en-US" sz="2000" dirty="0" smtClean="0"/>
              <a:t>Industrial use</a:t>
            </a:r>
          </a:p>
          <a:p>
            <a:pPr lvl="1"/>
            <a:r>
              <a:rPr lang="en-US" sz="2000" dirty="0" smtClean="0"/>
              <a:t>Colleges and universities</a:t>
            </a:r>
          </a:p>
          <a:p>
            <a:pPr lvl="1"/>
            <a:r>
              <a:rPr lang="en-US" sz="2000" dirty="0" smtClean="0"/>
              <a:t>Brownfield redevelopment (partial)</a:t>
            </a:r>
          </a:p>
          <a:p>
            <a:pPr lvl="1"/>
            <a:r>
              <a:rPr lang="en-US" sz="2000" dirty="0" smtClean="0"/>
              <a:t>Infill development (partial)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0A90F35-7474-4D9A-B819-3B532F7F3FDB}" type="slidenum">
              <a:rPr lang="en-CA" smtClean="0"/>
              <a:pPr>
                <a:defRPr/>
              </a:pPr>
              <a:t>19</a:t>
            </a:fld>
            <a:endParaRPr lang="en-CA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378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 Policy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/>
              <a:t>Area rating</a:t>
            </a:r>
          </a:p>
          <a:p>
            <a:pPr marL="914400" lvl="1" indent="-5143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Maintain area-specific approach to engineered services rates for Sandwich South?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/>
              <a:t>Non-Statutory DC </a:t>
            </a:r>
            <a:r>
              <a:rPr lang="en-US" sz="2400" dirty="0"/>
              <a:t>exemptions &amp; discounts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/>
              <a:t>Structure of charge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/>
              <a:t>Local services policies &amp; developer costing agreements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/>
              <a:t>Annual DC index date</a:t>
            </a:r>
          </a:p>
          <a:p>
            <a:pPr marL="914400" lvl="1" indent="-5143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Currently June 1</a:t>
            </a:r>
          </a:p>
          <a:p>
            <a:pPr marL="914400" lvl="1" indent="-5143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Suggest moving to less busy time of year (Jan. 1?)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0A90F35-7474-4D9A-B819-3B532F7F3FDB}" type="slidenum">
              <a:rPr lang="en-CA" smtClean="0"/>
              <a:pPr>
                <a:defRPr/>
              </a:pPr>
              <a:t>20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105046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Next Steps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3CF6D14-2852-4A69-81A7-0E588C02FC9D}" type="slidenum">
              <a:rPr lang="en-CA" smtClean="0"/>
              <a:pPr>
                <a:defRPr/>
              </a:pPr>
              <a:t>21</a:t>
            </a:fld>
            <a:endParaRPr lang="en-CA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32349"/>
          </a:xfrm>
        </p:spPr>
        <p:txBody>
          <a:bodyPr>
            <a:normAutofit/>
          </a:bodyPr>
          <a:lstStyle/>
          <a:p>
            <a:pPr marL="342900" lvl="1" indent="-342900">
              <a:spcAft>
                <a:spcPts val="1200"/>
              </a:spcAft>
              <a:buFont typeface="Arial" charset="0"/>
              <a:buChar char="•"/>
            </a:pPr>
            <a:r>
              <a:rPr lang="en-CA" dirty="0" smtClean="0"/>
              <a:t>Individual department meetings: Sept 26-27</a:t>
            </a:r>
          </a:p>
          <a:p>
            <a:pPr marL="342900" lvl="1" indent="-342900">
              <a:spcAft>
                <a:spcPts val="1200"/>
              </a:spcAft>
              <a:buFont typeface="Arial" charset="0"/>
              <a:buChar char="•"/>
            </a:pPr>
            <a:r>
              <a:rPr lang="en-CA" dirty="0" smtClean="0"/>
              <a:t>Prepare development forecasts</a:t>
            </a:r>
          </a:p>
          <a:p>
            <a:pPr marL="742950" lvl="2" indent="-342900">
              <a:spcAft>
                <a:spcPts val="1200"/>
              </a:spcAft>
            </a:pPr>
            <a:r>
              <a:rPr lang="en-CA" dirty="0" smtClean="0"/>
              <a:t>City-wide &amp; area-specific</a:t>
            </a:r>
          </a:p>
          <a:p>
            <a:pPr marL="742950" lvl="2" indent="-342900">
              <a:spcAft>
                <a:spcPts val="1200"/>
              </a:spcAft>
            </a:pPr>
            <a:r>
              <a:rPr lang="en-CA" dirty="0" smtClean="0"/>
              <a:t>Coordination with Sandwich South Growth Management Study</a:t>
            </a:r>
          </a:p>
          <a:p>
            <a:pPr marL="342900" lvl="1" indent="-342900">
              <a:spcAft>
                <a:spcPts val="1200"/>
              </a:spcAft>
              <a:buFont typeface="Arial" charset="0"/>
              <a:buChar char="•"/>
            </a:pPr>
            <a:r>
              <a:rPr lang="en-CA" dirty="0" smtClean="0"/>
              <a:t>Develop </a:t>
            </a:r>
            <a:r>
              <a:rPr lang="en-CA" dirty="0"/>
              <a:t>c</a:t>
            </a:r>
            <a:r>
              <a:rPr lang="en-CA" dirty="0" smtClean="0"/>
              <a:t>apital programs</a:t>
            </a:r>
          </a:p>
          <a:p>
            <a:pPr marL="342900" lvl="1" indent="-342900">
              <a:spcAft>
                <a:spcPts val="1200"/>
              </a:spcAft>
              <a:buFont typeface="Arial" charset="0"/>
              <a:buChar char="•"/>
            </a:pPr>
            <a:r>
              <a:rPr lang="en-CA" dirty="0" smtClean="0"/>
              <a:t>Next Task Force Meeting: Late Nov. 2019</a:t>
            </a:r>
          </a:p>
          <a:p>
            <a:pPr eaLnBrk="1" hangingPunct="1">
              <a:spcAft>
                <a:spcPts val="1200"/>
              </a:spcAft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Hemson Contacts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>
            <a:normAutofit/>
          </a:bodyPr>
          <a:lstStyle/>
          <a:p>
            <a:pPr marL="342900" lvl="1" indent="-342900">
              <a:spcAft>
                <a:spcPts val="1200"/>
              </a:spcAft>
              <a:buFont typeface="Arial" charset="0"/>
              <a:buChar char="•"/>
            </a:pPr>
            <a:r>
              <a:rPr lang="en-CA" sz="2400" dirty="0"/>
              <a:t>Craig Binning, </a:t>
            </a:r>
            <a:r>
              <a:rPr lang="en-CA" sz="2400" dirty="0" smtClean="0"/>
              <a:t>Project Manager</a:t>
            </a:r>
            <a:endParaRPr lang="en-CA" sz="2000" dirty="0"/>
          </a:p>
          <a:p>
            <a:pPr marL="742950" lvl="2" indent="-342900">
              <a:spcAft>
                <a:spcPts val="1800"/>
              </a:spcAft>
            </a:pPr>
            <a:r>
              <a:rPr lang="en-CA" sz="2000" dirty="0"/>
              <a:t>416-593-5090 ext. 20; </a:t>
            </a:r>
            <a:r>
              <a:rPr lang="en-CA" sz="2000" dirty="0">
                <a:hlinkClick r:id="rId3"/>
              </a:rPr>
              <a:t>cbinning@hemson.com</a:t>
            </a:r>
            <a:r>
              <a:rPr lang="en-CA" sz="2000" dirty="0"/>
              <a:t> </a:t>
            </a:r>
          </a:p>
          <a:p>
            <a:pPr marL="342900" lvl="1" indent="-342900">
              <a:spcAft>
                <a:spcPts val="1200"/>
              </a:spcAft>
              <a:buFont typeface="Arial" charset="0"/>
              <a:buChar char="•"/>
            </a:pPr>
            <a:r>
              <a:rPr lang="en-CA" sz="2400" dirty="0" smtClean="0"/>
              <a:t>Julia Cziraky, Consultant</a:t>
            </a:r>
            <a:endParaRPr lang="en-CA" sz="2400" dirty="0"/>
          </a:p>
          <a:p>
            <a:pPr marL="742950" lvl="2" indent="-342900">
              <a:spcAft>
                <a:spcPts val="1800"/>
              </a:spcAft>
            </a:pPr>
            <a:r>
              <a:rPr lang="en-CA" sz="2000" dirty="0"/>
              <a:t>416-593-5090 ext. </a:t>
            </a:r>
            <a:r>
              <a:rPr lang="en-CA" sz="2000" dirty="0" smtClean="0"/>
              <a:t>25; </a:t>
            </a:r>
            <a:r>
              <a:rPr lang="en-CA" sz="2000" dirty="0" smtClean="0">
                <a:hlinkClick r:id="rId4"/>
              </a:rPr>
              <a:t>jcziraky@hemson.com</a:t>
            </a:r>
            <a:r>
              <a:rPr lang="en-CA" sz="2000" dirty="0" smtClean="0"/>
              <a:t> </a:t>
            </a:r>
            <a:endParaRPr lang="en-CA" sz="2000" dirty="0"/>
          </a:p>
          <a:p>
            <a:pPr marL="342900" lvl="1" indent="-342900">
              <a:spcAft>
                <a:spcPts val="1200"/>
              </a:spcAft>
              <a:buFont typeface="Arial" charset="0"/>
              <a:buChar char="•"/>
            </a:pPr>
            <a:r>
              <a:rPr lang="en-CA" sz="2400" dirty="0" smtClean="0"/>
              <a:t>Courtney King, Consultant</a:t>
            </a:r>
            <a:endParaRPr lang="en-CA" sz="2400" dirty="0"/>
          </a:p>
          <a:p>
            <a:pPr marL="742950" lvl="2" indent="-342900">
              <a:spcAft>
                <a:spcPts val="1800"/>
              </a:spcAft>
            </a:pPr>
            <a:r>
              <a:rPr lang="en-CA" sz="2000" dirty="0"/>
              <a:t>416-593-5090 ext. </a:t>
            </a:r>
            <a:r>
              <a:rPr lang="en-CA" sz="2000" dirty="0" smtClean="0"/>
              <a:t>38; </a:t>
            </a:r>
            <a:r>
              <a:rPr lang="en-CA" sz="2000" dirty="0" smtClean="0">
                <a:hlinkClick r:id="rId5"/>
              </a:rPr>
              <a:t>cking@hemson.com</a:t>
            </a:r>
            <a:r>
              <a:rPr lang="en-CA" sz="2000" dirty="0" smtClean="0"/>
              <a:t> </a:t>
            </a:r>
          </a:p>
          <a:p>
            <a:pPr marL="400050" lvl="2" indent="0">
              <a:spcAft>
                <a:spcPts val="1800"/>
              </a:spcAft>
              <a:buNone/>
            </a:pPr>
            <a:endParaRPr lang="en-CA" sz="2000" dirty="0"/>
          </a:p>
          <a:p>
            <a:pPr marL="742950" lvl="2" indent="-342900">
              <a:spcAft>
                <a:spcPts val="1800"/>
              </a:spcAft>
            </a:pPr>
            <a:endParaRPr lang="en-CA" sz="20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3CF6D14-2852-4A69-81A7-0E588C02FC9D}" type="slidenum">
              <a:rPr lang="en-CA" smtClean="0"/>
              <a:pPr>
                <a:defRPr/>
              </a:pPr>
              <a:t>22</a:t>
            </a:fld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What Are Development Charges?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14800"/>
          </a:xfrm>
        </p:spPr>
        <p:txBody>
          <a:bodyPr>
            <a:normAutofit lnSpcReduction="10000"/>
          </a:bodyPr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/>
              <a:t>Fees imposed on development to fund “growth-related” capital costs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endParaRPr lang="en-US" sz="2800" dirty="0" smtClean="0"/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/>
              <a:t>DCs pay for new infrastructure and facilities to maintain service levels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sz="2800" dirty="0" smtClean="0"/>
              <a:t>Principle is “growth pays for growth”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58D2491-A738-45B0-B93E-167F8EF3A189}" type="slidenum">
              <a:rPr lang="en-CA" smtClean="0"/>
              <a:pPr>
                <a:defRPr/>
              </a:pPr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1677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What Are Development Charges?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04800" y="1319577"/>
            <a:ext cx="8229600" cy="5036772"/>
          </a:xfrm>
        </p:spPr>
        <p:txBody>
          <a:bodyPr>
            <a:normAutofit lnSpcReduction="10000"/>
          </a:bodyPr>
          <a:lstStyle/>
          <a:p>
            <a:pPr>
              <a:spcAft>
                <a:spcPts val="0"/>
              </a:spcAft>
            </a:pPr>
            <a:r>
              <a:rPr lang="en-CA" sz="2600" dirty="0" smtClean="0"/>
              <a:t>DCs are imposed by by-law</a:t>
            </a:r>
          </a:p>
          <a:p>
            <a:pPr>
              <a:spcAft>
                <a:spcPts val="0"/>
              </a:spcAft>
            </a:pPr>
            <a:endParaRPr lang="en-CA" sz="2600" dirty="0" smtClean="0"/>
          </a:p>
          <a:p>
            <a:pPr>
              <a:spcAft>
                <a:spcPts val="0"/>
              </a:spcAft>
            </a:pPr>
            <a:r>
              <a:rPr lang="en-CA" sz="2600" dirty="0" smtClean="0"/>
              <a:t>Maximum life of a DC by-law is 5 years after the day it comes into force (may be repealed/amended earlier)</a:t>
            </a:r>
          </a:p>
          <a:p>
            <a:pPr lvl="1">
              <a:spcAft>
                <a:spcPts val="0"/>
              </a:spcAft>
            </a:pPr>
            <a:r>
              <a:rPr lang="en-CA" sz="2200" dirty="0" smtClean="0"/>
              <a:t>The City’s by-law 60-2015 expires on June 2, 2020</a:t>
            </a:r>
          </a:p>
          <a:p>
            <a:pPr>
              <a:spcAft>
                <a:spcPts val="0"/>
              </a:spcAft>
            </a:pPr>
            <a:endParaRPr lang="en-CA" sz="2600" dirty="0"/>
          </a:p>
          <a:p>
            <a:pPr>
              <a:spcAft>
                <a:spcPts val="0"/>
              </a:spcAft>
            </a:pPr>
            <a:r>
              <a:rPr lang="en-CA" sz="2600" dirty="0" smtClean="0"/>
              <a:t>Prior to passing a by-law City must</a:t>
            </a:r>
          </a:p>
          <a:p>
            <a:pPr lvl="1">
              <a:spcAft>
                <a:spcPts val="0"/>
              </a:spcAft>
            </a:pPr>
            <a:r>
              <a:rPr lang="en-CA" sz="2200" dirty="0"/>
              <a:t>u</a:t>
            </a:r>
            <a:r>
              <a:rPr lang="en-CA" sz="2200" dirty="0" smtClean="0"/>
              <a:t>ndertake a background study</a:t>
            </a:r>
          </a:p>
          <a:p>
            <a:pPr lvl="1">
              <a:spcAft>
                <a:spcPts val="0"/>
              </a:spcAft>
            </a:pPr>
            <a:r>
              <a:rPr lang="en-CA" sz="2200" dirty="0"/>
              <a:t>h</a:t>
            </a:r>
            <a:r>
              <a:rPr lang="en-CA" sz="2200" dirty="0" smtClean="0"/>
              <a:t>old at least one public meeting</a:t>
            </a:r>
          </a:p>
          <a:p>
            <a:pPr>
              <a:spcAft>
                <a:spcPts val="1200"/>
              </a:spcAft>
            </a:pPr>
            <a:endParaRPr lang="en-CA" sz="2200" dirty="0"/>
          </a:p>
          <a:p>
            <a:pPr>
              <a:spcAft>
                <a:spcPts val="1200"/>
              </a:spcAft>
            </a:pPr>
            <a:r>
              <a:rPr lang="en-CA" sz="2600" dirty="0" smtClean="0"/>
              <a:t>Appeals adjudicated at LPAT (OMB)</a:t>
            </a:r>
            <a:endParaRPr lang="en-CA" sz="26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58D2491-A738-45B0-B93E-167F8EF3A189}" type="slidenum">
              <a:rPr lang="en-CA" smtClean="0"/>
              <a:pPr>
                <a:defRPr/>
              </a:pPr>
              <a:t>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6049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Key Legislation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520824"/>
            <a:ext cx="82296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sz="2800" i="1" dirty="0" smtClean="0"/>
              <a:t>Development Charges Act 1997 </a:t>
            </a:r>
            <a:r>
              <a:rPr lang="en-US" sz="2800" dirty="0" smtClean="0"/>
              <a:t>(</a:t>
            </a:r>
            <a:r>
              <a:rPr lang="en-US" sz="2800" i="1" dirty="0" smtClean="0"/>
              <a:t>DCA</a:t>
            </a:r>
            <a:r>
              <a:rPr lang="en-US" sz="2800" dirty="0" smtClean="0"/>
              <a:t>)</a:t>
            </a:r>
          </a:p>
          <a:p>
            <a:pPr lvl="1" eaLnBrk="1" hangingPunct="1">
              <a:lnSpc>
                <a:spcPct val="90000"/>
              </a:lnSpc>
              <a:spcAft>
                <a:spcPts val="1200"/>
              </a:spcAft>
            </a:pPr>
            <a:r>
              <a:rPr lang="en-CA" sz="2400" dirty="0"/>
              <a:t>Bill </a:t>
            </a:r>
            <a:r>
              <a:rPr lang="en-CA" sz="2400" dirty="0" smtClean="0"/>
              <a:t>73 “An </a:t>
            </a:r>
            <a:r>
              <a:rPr lang="en-CA" sz="2400" dirty="0"/>
              <a:t>Act to amend the Development Charges Act, 1997 and the Planning </a:t>
            </a:r>
            <a:r>
              <a:rPr lang="en-CA" sz="2400" dirty="0" smtClean="0"/>
              <a:t>Act” received royal assent Dec 3, 2015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sz="2800" dirty="0" smtClean="0"/>
              <a:t>Ontario Regulation 82/98</a:t>
            </a:r>
          </a:p>
          <a:p>
            <a:pPr lvl="1"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sz="2400" dirty="0" smtClean="0"/>
              <a:t>Amended by O. Reg. 428/15</a:t>
            </a:r>
          </a:p>
          <a:p>
            <a:pPr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sz="2800" dirty="0" smtClean="0"/>
              <a:t>Bill 108</a:t>
            </a:r>
          </a:p>
          <a:p>
            <a:pPr lvl="1"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sz="2400" dirty="0" smtClean="0"/>
              <a:t>Received Royal Assent on June 6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58D2491-A738-45B0-B93E-167F8EF3A189}" type="slidenum">
              <a:rPr lang="en-CA" smtClean="0"/>
              <a:pPr>
                <a:defRPr/>
              </a:pPr>
              <a:t>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5378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z="3600" dirty="0" smtClean="0"/>
              <a:t>Bill 108: </a:t>
            </a:r>
            <a:r>
              <a:rPr lang="en-CA" sz="3600" i="1" dirty="0" smtClean="0"/>
              <a:t>More Homes, More Choice Act </a:t>
            </a:r>
            <a:r>
              <a:rPr lang="en-CA" sz="3600" dirty="0" smtClean="0"/>
              <a:t>Received Royal Assent June 6</a:t>
            </a:r>
            <a:endParaRPr lang="en-CA" sz="3600" dirty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4908548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/>
              <a:t>Changes 15 pieces of legislation including </a:t>
            </a:r>
            <a:r>
              <a:rPr lang="en-US" sz="2800" i="1" dirty="0" smtClean="0"/>
              <a:t>DCA </a:t>
            </a:r>
            <a:r>
              <a:rPr lang="en-US" sz="2800" dirty="0" smtClean="0"/>
              <a:t>and </a:t>
            </a:r>
            <a:r>
              <a:rPr lang="en-US" sz="2800" i="1" dirty="0" smtClean="0"/>
              <a:t>Planning Act</a:t>
            </a:r>
            <a:r>
              <a:rPr lang="en-US" sz="2800" dirty="0" smtClean="0"/>
              <a:t> 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/>
              <a:t>Key DCA changes</a:t>
            </a:r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DC exemptions for secondary suites in new construction</a:t>
            </a:r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DC rates frozen at site plan/rezoning application</a:t>
            </a:r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DCs payable in annual installments from occupancy for non-residential development and non-profit/rental housing </a:t>
            </a:r>
            <a:endParaRPr lang="en-US" sz="2400" dirty="0"/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Discounted “soft” services removed from DCA framework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58D2491-A738-45B0-B93E-167F8EF3A189}" type="slidenum">
              <a:rPr lang="en-CA" smtClean="0"/>
              <a:pPr>
                <a:defRPr/>
              </a:pPr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0771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Overview of </a:t>
            </a:r>
            <a:r>
              <a:rPr lang="en-CA" i="1" dirty="0" smtClean="0"/>
              <a:t>DCA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dirty="0" smtClean="0"/>
              <a:t>Charges levied on a service basis</a:t>
            </a:r>
          </a:p>
          <a:p>
            <a:pPr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dirty="0" smtClean="0"/>
              <a:t>City given discretion to define services</a:t>
            </a:r>
          </a:p>
          <a:p>
            <a:pPr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dirty="0" smtClean="0"/>
              <a:t>Bill 108</a:t>
            </a:r>
          </a:p>
          <a:p>
            <a:pPr lvl="1"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dirty="0" smtClean="0"/>
              <a:t>Can recover 100% of eligible costs</a:t>
            </a:r>
          </a:p>
          <a:p>
            <a:pPr lvl="1"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dirty="0" smtClean="0"/>
              <a:t>Can control planning periods</a:t>
            </a:r>
          </a:p>
          <a:p>
            <a:pPr eaLnBrk="1" hangingPunct="1">
              <a:lnSpc>
                <a:spcPct val="90000"/>
              </a:lnSpc>
              <a:spcAft>
                <a:spcPts val="1200"/>
              </a:spcAft>
            </a:pPr>
            <a:endParaRPr lang="en-US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B615B1-97A8-48C7-A8FF-BA1A2CF3C665}" type="slidenum">
              <a:rPr lang="en-CA" smtClean="0"/>
              <a:pPr>
                <a:defRPr/>
              </a:pPr>
              <a:t>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4808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Bill 108 </a:t>
            </a:r>
            <a:r>
              <a:rPr lang="en-CA" i="1" dirty="0" smtClean="0"/>
              <a:t>DCA </a:t>
            </a:r>
            <a:r>
              <a:rPr lang="en-CA" dirty="0" smtClean="0"/>
              <a:t>Changes:</a:t>
            </a:r>
            <a:br>
              <a:rPr lang="en-CA" dirty="0" smtClean="0"/>
            </a:br>
            <a:r>
              <a:rPr lang="en-CA" dirty="0" smtClean="0"/>
              <a:t>Eligible Services Now Prescribed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0A90F35-7474-4D9A-B819-3B532F7F3FDB}" type="slidenum">
              <a:rPr lang="en-CA" smtClean="0"/>
              <a:pPr>
                <a:defRPr/>
              </a:pPr>
              <a:t>7</a:t>
            </a:fld>
            <a:endParaRPr lang="en-CA" dirty="0"/>
          </a:p>
        </p:txBody>
      </p:sp>
      <p:sp>
        <p:nvSpPr>
          <p:cNvPr id="5" name="Content Placeholder 2"/>
          <p:cNvSpPr>
            <a:spLocks noGrp="1"/>
          </p:cNvSpPr>
          <p:nvPr/>
        </p:nvSpPr>
        <p:spPr bwMode="auto">
          <a:xfrm>
            <a:off x="457200" y="17526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200"/>
              </a:spcAft>
            </a:pPr>
            <a:r>
              <a:rPr lang="en-CA" sz="2000" b="1" dirty="0" smtClean="0"/>
              <a:t>Water supply services</a:t>
            </a:r>
          </a:p>
          <a:p>
            <a:pPr>
              <a:spcAft>
                <a:spcPts val="200"/>
              </a:spcAft>
            </a:pPr>
            <a:r>
              <a:rPr lang="en-CA" sz="2000" b="1" dirty="0" smtClean="0"/>
              <a:t>Waste water services</a:t>
            </a:r>
          </a:p>
          <a:p>
            <a:pPr>
              <a:spcAft>
                <a:spcPts val="200"/>
              </a:spcAft>
            </a:pPr>
            <a:r>
              <a:rPr lang="en-CA" sz="2000" b="1" dirty="0" smtClean="0"/>
              <a:t>Storm water drainage and control services</a:t>
            </a:r>
          </a:p>
          <a:p>
            <a:pPr>
              <a:spcAft>
                <a:spcPts val="200"/>
              </a:spcAft>
            </a:pPr>
            <a:r>
              <a:rPr lang="en-CA" sz="2000" b="1" dirty="0" smtClean="0"/>
              <a:t>Services related to a highway</a:t>
            </a:r>
          </a:p>
          <a:p>
            <a:pPr>
              <a:spcAft>
                <a:spcPts val="200"/>
              </a:spcAft>
            </a:pPr>
            <a:r>
              <a:rPr lang="en-CA" sz="2000" dirty="0" smtClean="0"/>
              <a:t>Electrical power services</a:t>
            </a:r>
          </a:p>
          <a:p>
            <a:pPr>
              <a:spcAft>
                <a:spcPts val="200"/>
              </a:spcAft>
            </a:pPr>
            <a:r>
              <a:rPr lang="en-CA" sz="2000" b="1" dirty="0" smtClean="0"/>
              <a:t>Policing services</a:t>
            </a:r>
          </a:p>
          <a:p>
            <a:pPr>
              <a:spcAft>
                <a:spcPts val="200"/>
              </a:spcAft>
            </a:pPr>
            <a:r>
              <a:rPr lang="en-CA" sz="2000" dirty="0" smtClean="0"/>
              <a:t>Ambulance services</a:t>
            </a:r>
          </a:p>
          <a:p>
            <a:pPr>
              <a:spcAft>
                <a:spcPts val="200"/>
              </a:spcAft>
            </a:pPr>
            <a:r>
              <a:rPr lang="en-CA" sz="2000" b="1" dirty="0" smtClean="0"/>
              <a:t>Fire protection services</a:t>
            </a:r>
          </a:p>
          <a:p>
            <a:pPr>
              <a:spcAft>
                <a:spcPts val="200"/>
              </a:spcAft>
            </a:pPr>
            <a:r>
              <a:rPr lang="en-CA" sz="2000" b="1" dirty="0" smtClean="0"/>
              <a:t>Transit services</a:t>
            </a:r>
          </a:p>
          <a:p>
            <a:pPr>
              <a:spcAft>
                <a:spcPts val="200"/>
              </a:spcAft>
            </a:pPr>
            <a:r>
              <a:rPr lang="en-CA" sz="2000" b="1" dirty="0" smtClean="0"/>
              <a:t>Waste diversion services*</a:t>
            </a:r>
            <a:endParaRPr lang="en-CA" sz="2000" b="1" dirty="0"/>
          </a:p>
        </p:txBody>
      </p:sp>
      <p:sp>
        <p:nvSpPr>
          <p:cNvPr id="6" name="TextBox 67"/>
          <p:cNvSpPr txBox="1">
            <a:spLocks noChangeArrowheads="1"/>
          </p:cNvSpPr>
          <p:nvPr/>
        </p:nvSpPr>
        <p:spPr bwMode="auto">
          <a:xfrm>
            <a:off x="228600" y="5867400"/>
            <a:ext cx="6324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sz="1400" i="1" dirty="0" smtClean="0">
                <a:latin typeface="Century Gothic" pitchFamily="34" charset="0"/>
                <a:cs typeface="Arial" charset="0"/>
              </a:rPr>
              <a:t>Services in </a:t>
            </a:r>
            <a:r>
              <a:rPr lang="en-CA" sz="1400" b="1" i="1" dirty="0" smtClean="0">
                <a:latin typeface="Century Gothic" pitchFamily="34" charset="0"/>
                <a:cs typeface="Arial" charset="0"/>
              </a:rPr>
              <a:t>bold </a:t>
            </a:r>
            <a:r>
              <a:rPr lang="en-CA" sz="1400" i="1" dirty="0" smtClean="0">
                <a:latin typeface="Century Gothic" pitchFamily="34" charset="0"/>
                <a:cs typeface="Arial" charset="0"/>
              </a:rPr>
              <a:t>are relevant to the City of Windsor</a:t>
            </a:r>
          </a:p>
          <a:p>
            <a:r>
              <a:rPr lang="en-CA" sz="1400" i="1" dirty="0" smtClean="0">
                <a:latin typeface="Century Gothic" pitchFamily="34" charset="0"/>
                <a:cs typeface="Arial" charset="0"/>
              </a:rPr>
              <a:t>*Waste services to be considered under 2020 DC Background Study</a:t>
            </a:r>
            <a:endParaRPr lang="en-US" sz="1400" i="1" dirty="0">
              <a:latin typeface="Century Gothic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9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Bill 108</a:t>
            </a:r>
            <a:br>
              <a:rPr lang="en-US" dirty="0" smtClean="0"/>
            </a:br>
            <a:r>
              <a:rPr lang="en-US" dirty="0" smtClean="0"/>
              <a:t>Community Benefits Charges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000" dirty="0" smtClean="0"/>
              <a:t>“Soft” services to be removed from DC framework (except transit, waste, and ambulance, which will now be 100% cost eligible)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Replaced by a “Community Benefits Charge” (CBC) under Planning Act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CBCs</a:t>
            </a:r>
          </a:p>
          <a:p>
            <a:pPr lvl="1">
              <a:spcAft>
                <a:spcPts val="600"/>
              </a:spcAft>
            </a:pPr>
            <a:r>
              <a:rPr lang="en-US" sz="1800" dirty="0" smtClean="0"/>
              <a:t>Require a “strategy” with list of projects</a:t>
            </a:r>
          </a:p>
          <a:p>
            <a:pPr lvl="1">
              <a:spcAft>
                <a:spcPts val="600"/>
              </a:spcAft>
            </a:pPr>
            <a:r>
              <a:rPr lang="en-US" sz="1800" dirty="0" smtClean="0"/>
              <a:t>Charges based on value of development site (% prescribed by Reg.)</a:t>
            </a:r>
          </a:p>
          <a:p>
            <a:pPr lvl="1">
              <a:spcAft>
                <a:spcPts val="600"/>
              </a:spcAft>
            </a:pPr>
            <a:r>
              <a:rPr lang="en-US" sz="1800" dirty="0" smtClean="0"/>
              <a:t>s.37 provisions (density </a:t>
            </a:r>
            <a:r>
              <a:rPr lang="en-US" sz="1800" dirty="0" err="1" smtClean="0"/>
              <a:t>bonusing</a:t>
            </a:r>
            <a:r>
              <a:rPr lang="en-US" sz="1800" dirty="0" smtClean="0"/>
              <a:t>) removed</a:t>
            </a:r>
          </a:p>
          <a:p>
            <a:pPr lvl="1">
              <a:spcAft>
                <a:spcPts val="600"/>
              </a:spcAft>
            </a:pPr>
            <a:r>
              <a:rPr lang="en-US" sz="1800" dirty="0" smtClean="0"/>
              <a:t>Can either have CBCs or utilize s.42 (parkland dedication &amp; cash-in-lieu), but not both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0A90F35-7474-4D9A-B819-3B532F7F3FDB}" type="slidenum">
              <a:rPr lang="en-CA" smtClean="0"/>
              <a:pPr>
                <a:defRPr/>
              </a:pPr>
              <a:t>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2961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6C1092AB798C4789FCBD42E9C31753" ma:contentTypeVersion="1" ma:contentTypeDescription="Create a new document." ma:contentTypeScope="" ma:versionID="7c89aa8d9c23e344b15bd2c5086db5ca">
  <xsd:schema xmlns:xsd="http://www.w3.org/2001/XMLSchema" xmlns:xs="http://www.w3.org/2001/XMLSchema" xmlns:p="http://schemas.microsoft.com/office/2006/metadata/properties" xmlns:ns1="http://schemas.microsoft.com/sharepoint/v3" xmlns:ns2="bb55237b-67ab-442a-8304-7ca41d0b2f8f" targetNamespace="http://schemas.microsoft.com/office/2006/metadata/properties" ma:root="true" ma:fieldsID="b162875fe72ee6556f66635a772928dd" ns1:_="" ns2:_="">
    <xsd:import namespace="http://schemas.microsoft.com/sharepoint/v3"/>
    <xsd:import namespace="bb55237b-67ab-442a-8304-7ca41d0b2f8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internalName="PublishingStartDate">
      <xsd:simpleType>
        <xsd:restriction base="dms:Unknown"/>
      </xsd:simpleType>
    </xsd:element>
    <xsd:element name="PublishingExpirationDate" ma:index="12" nillable="true" ma:displayName="Scheduling End Dat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55237b-67ab-442a-8304-7ca41d0b2f8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EUM Document" ma:contentTypeID="0x0101008E7D34965E047E43BD6EF07C12C1850000612CD1E0E0C66242B8F03054E1A68747" ma:contentTypeVersion="19" ma:contentTypeDescription="" ma:contentTypeScope="" ma:versionID="3076c0856806a05067120dc7db3b2243">
  <xsd:schema xmlns:xsd="http://www.w3.org/2001/XMLSchema" xmlns:xs="http://www.w3.org/2001/XMLSchema" xmlns:p="http://schemas.microsoft.com/office/2006/metadata/properties" xmlns:ns2="1a0ba955-24db-4176-9a59-240a59452274" xmlns:ns3="269476da-1ff6-4a8b-b4ba-50b9baabad52" xmlns:ns4="a88c5290-c772-473c-ba69-ea772b6cbf71" xmlns:ns5="d3167391-cca0-4f5a-961c-5b741670d4af" targetNamespace="http://schemas.microsoft.com/office/2006/metadata/properties" ma:root="true" ma:fieldsID="11873f44684fabc144934d56cc13c754" ns2:_="" ns3:_="" ns4:_="" ns5:_="">
    <xsd:import namespace="1a0ba955-24db-4176-9a59-240a59452274"/>
    <xsd:import namespace="269476da-1ff6-4a8b-b4ba-50b9baabad52"/>
    <xsd:import namespace="a88c5290-c772-473c-ba69-ea772b6cbf71"/>
    <xsd:import namespace="d3167391-cca0-4f5a-961c-5b741670d4af"/>
    <xsd:element name="properties">
      <xsd:complexType>
        <xsd:sequence>
          <xsd:element name="documentManagement">
            <xsd:complexType>
              <xsd:all>
                <xsd:element ref="ns2:RelativeURL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lcf76f155ced4ddcb4097134ff3c332f" minOccurs="0"/>
                <xsd:element ref="ns4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SearchProperties" minOccurs="0"/>
                <xsd:element ref="ns3:MediaServiceDateTaken" minOccurs="0"/>
                <xsd:element ref="ns5:ExcludeFromSearc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0ba955-24db-4176-9a59-240a59452274" elementFormDefault="qualified">
    <xsd:import namespace="http://schemas.microsoft.com/office/2006/documentManagement/types"/>
    <xsd:import namespace="http://schemas.microsoft.com/office/infopath/2007/PartnerControls"/>
    <xsd:element name="RelativeURL" ma:index="8" nillable="true" ma:displayName="Relative URL" ma:internalName="RelativeURL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9476da-1ff6-4a8b-b4ba-50b9baabad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b1fd1efb-31e9-4902-9d80-aee0f38b8e2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8c5290-c772-473c-ba69-ea772b6cbf71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a6b2fda2-cae1-4108-9fdc-45f2cb3bcb36}" ma:internalName="TaxCatchAll" ma:showField="CatchAllData" ma:web="a88c5290-c772-473c-ba69-ea772b6cbf7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167391-cca0-4f5a-961c-5b741670d4af" elementFormDefault="qualified">
    <xsd:import namespace="http://schemas.microsoft.com/office/2006/documentManagement/types"/>
    <xsd:import namespace="http://schemas.microsoft.com/office/infopath/2007/PartnerControls"/>
    <xsd:element name="ExcludeFromSearch" ma:index="23" nillable="true" ma:displayName="Exclude From Search" ma:default="0" ma:internalName="ExcludeFromSearch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lativeURL xmlns="1a0ba955-24db-4176-9a59-240a59452274">/documents/city-hall/committees-of-council/advisory-committees/development-charges-task-force/2020 development charges study.pptx</RelativeURL>
    <lcf76f155ced4ddcb4097134ff3c332f xmlns="269476da-1ff6-4a8b-b4ba-50b9baabad52">
      <Terms xmlns="http://schemas.microsoft.com/office/infopath/2007/PartnerControls"/>
    </lcf76f155ced4ddcb4097134ff3c332f>
    <TaxCatchAll xmlns="a88c5290-c772-473c-ba69-ea772b6cbf71" xsi:nil="true"/>
    <ExcludeFromSearch xmlns="d3167391-cca0-4f5a-961c-5b741670d4af">false</ExcludeFromSearch>
  </documentManagement>
</p:properties>
</file>

<file path=customXml/itemProps1.xml><?xml version="1.0" encoding="utf-8"?>
<ds:datastoreItem xmlns:ds="http://schemas.openxmlformats.org/officeDocument/2006/customXml" ds:itemID="{C13DCD10-03AA-4B8D-9FD8-A5A543943302}"/>
</file>

<file path=customXml/itemProps2.xml><?xml version="1.0" encoding="utf-8"?>
<ds:datastoreItem xmlns:ds="http://schemas.openxmlformats.org/officeDocument/2006/customXml" ds:itemID="{CFF2EDF5-55B0-472F-96B5-EB0B4EBC912F}"/>
</file>

<file path=customXml/itemProps3.xml><?xml version="1.0" encoding="utf-8"?>
<ds:datastoreItem xmlns:ds="http://schemas.openxmlformats.org/officeDocument/2006/customXml" ds:itemID="{57C15A76-97DB-421F-BA8B-5BD02BC4C6DD}"/>
</file>

<file path=customXml/itemProps4.xml><?xml version="1.0" encoding="utf-8"?>
<ds:datastoreItem xmlns:ds="http://schemas.openxmlformats.org/officeDocument/2006/customXml" ds:itemID="{64E09ECB-F777-44DA-BCCE-E811E9FEA61F}"/>
</file>

<file path=docProps/app.xml><?xml version="1.0" encoding="utf-8"?>
<Properties xmlns="http://schemas.openxmlformats.org/officeDocument/2006/extended-properties" xmlns:vt="http://schemas.openxmlformats.org/officeDocument/2006/docPropsVTypes">
  <TotalTime>12052</TotalTime>
  <Words>1363</Words>
  <Application>Microsoft Office PowerPoint</Application>
  <PresentationFormat>On-screen Show (4:3)</PresentationFormat>
  <Paragraphs>335</Paragraphs>
  <Slides>23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Century Gothic</vt:lpstr>
      <vt:lpstr>Office Theme</vt:lpstr>
      <vt:lpstr>PowerPoint Presentation</vt:lpstr>
      <vt:lpstr>Today we will discuss...</vt:lpstr>
      <vt:lpstr>What Are Development Charges?</vt:lpstr>
      <vt:lpstr>What Are Development Charges?</vt:lpstr>
      <vt:lpstr>Key Legislation</vt:lpstr>
      <vt:lpstr>Bill 108: More Homes, More Choice Act Received Royal Assent June 6</vt:lpstr>
      <vt:lpstr>Overview of DCA</vt:lpstr>
      <vt:lpstr>Bill 108 DCA Changes: Eligible Services Now Prescribed</vt:lpstr>
      <vt:lpstr>Bill 108 Community Benefits Charges</vt:lpstr>
      <vt:lpstr>Proposed Transition Window</vt:lpstr>
      <vt:lpstr>Windsor DC Rate Structure</vt:lpstr>
      <vt:lpstr>Area Map</vt:lpstr>
      <vt:lpstr>Development Charges in Windsor</vt:lpstr>
      <vt:lpstr>What Do DCs Fund in Windsor?</vt:lpstr>
      <vt:lpstr>PowerPoint Presentation</vt:lpstr>
      <vt:lpstr>Overview of Study Process</vt:lpstr>
      <vt:lpstr>Coordination with Sandwich South Growth Management Study</vt:lpstr>
      <vt:lpstr>Key Steps in Passing a DC By-law</vt:lpstr>
      <vt:lpstr>Proposed Project Timeline</vt:lpstr>
      <vt:lpstr>Current DC By-law Policies</vt:lpstr>
      <vt:lpstr>DC Policy Considerations</vt:lpstr>
      <vt:lpstr>Next Steps</vt:lpstr>
      <vt:lpstr>Hemson Contacts</vt:lpstr>
    </vt:vector>
  </TitlesOfParts>
  <Company>Hemson Consulting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 DEVELOPMENT CHARGES STUDY</dc:title>
  <dc:creator>Janet Lee</dc:creator>
  <cp:lastModifiedBy>Kadour, Karen</cp:lastModifiedBy>
  <cp:revision>1149</cp:revision>
  <cp:lastPrinted>2019-10-07T12:51:32Z</cp:lastPrinted>
  <dcterms:created xsi:type="dcterms:W3CDTF">2010-05-06T21:01:00Z</dcterms:created>
  <dcterms:modified xsi:type="dcterms:W3CDTF">2019-10-07T12:53:07Z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0x0101008E7D34965E047E43BD6EF07C12C1850000612CD1E0E0C66242B8F03054E1A68747</vt:lpwstr>
  </property>
  <property fmtid="{D5CDD505-2E9C-101B-9397-08002B2CF9AE}" pid="3" name="_dlc_DocIdItemGuid">
    <vt:lpwstr>ea480d61-959c-4138-bbc8-1dd3b2a9c0b1</vt:lpwstr>
  </property>
  <property fmtid="{D5CDD505-2E9C-101B-9397-08002B2CF9AE}" pid="4" name="MediaServiceImageTags">
    <vt:lpwstr/>
  </property>
</Properties>
</file>